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Lato"/>
      <p:regular r:id="rId70"/>
      <p:bold r:id="rId71"/>
      <p:italic r:id="rId72"/>
      <p:boldItalic r:id="rId73"/>
    </p:embeddedFont>
    <p:embeddedFont>
      <p:font typeface="Lato Ligh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C66C9E-EAEC-425A-8486-EA3D3B7C4B60}">
  <a:tblStyle styleId="{24C66C9E-EAEC-425A-8486-EA3D3B7C4B60}"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5.xml"/><Relationship Id="rId75" Type="http://schemas.openxmlformats.org/officeDocument/2006/relationships/font" Target="fonts/LatoLight-bold.fntdata"/><Relationship Id="rId30" Type="http://schemas.openxmlformats.org/officeDocument/2006/relationships/slide" Target="slides/slide24.xml"/><Relationship Id="rId74" Type="http://schemas.openxmlformats.org/officeDocument/2006/relationships/font" Target="fonts/LatoLight-regular.fntdata"/><Relationship Id="rId33" Type="http://schemas.openxmlformats.org/officeDocument/2006/relationships/slide" Target="slides/slide27.xml"/><Relationship Id="rId77" Type="http://schemas.openxmlformats.org/officeDocument/2006/relationships/font" Target="fonts/LatoLight-boldItalic.fntdata"/><Relationship Id="rId32" Type="http://schemas.openxmlformats.org/officeDocument/2006/relationships/slide" Target="slides/slide26.xml"/><Relationship Id="rId76" Type="http://schemas.openxmlformats.org/officeDocument/2006/relationships/font" Target="fonts/LatoLight-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b5c84f2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b5c84f2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b5c84f2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b5c84f2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9a5983be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9a5983be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b5c84f2d5_0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b5c84f2d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RL algorithms:</a:t>
            </a:r>
            <a:endParaRPr/>
          </a:p>
          <a:p>
            <a:pPr indent="-298450" lvl="0" marL="457200" rtl="0" algn="l">
              <a:spcBef>
                <a:spcPts val="0"/>
              </a:spcBef>
              <a:spcAft>
                <a:spcPts val="0"/>
              </a:spcAft>
              <a:buSzPts val="1100"/>
              <a:buChar char="●"/>
            </a:pPr>
            <a:r>
              <a:rPr lang="en-GB"/>
              <a:t>Vanilla Policy Gradients -&gt; </a:t>
            </a:r>
            <a:r>
              <a:rPr lang="en-GB" sz="1200">
                <a:solidFill>
                  <a:srgbClr val="111111"/>
                </a:solidFill>
                <a:highlight>
                  <a:srgbClr val="FDFDFD"/>
                </a:highlight>
              </a:rPr>
              <a:t>Policy, as the agent’s behavior function π, tells us which action to take in state s. It is a mapping from state s to action a and can be either deterministic or stochastic. The </a:t>
            </a:r>
            <a:r>
              <a:rPr b="1" lang="en-GB" sz="1200">
                <a:solidFill>
                  <a:srgbClr val="111111"/>
                </a:solidFill>
                <a:highlight>
                  <a:srgbClr val="FDFDFD"/>
                </a:highlight>
              </a:rPr>
              <a:t>policy gradient</a:t>
            </a:r>
            <a:r>
              <a:rPr lang="en-GB" sz="1200">
                <a:solidFill>
                  <a:srgbClr val="111111"/>
                </a:solidFill>
                <a:highlight>
                  <a:srgbClr val="FDFDFD"/>
                </a:highlight>
              </a:rPr>
              <a:t> methods target at modeling and optimizing the policy directly.</a:t>
            </a:r>
            <a:endParaRPr sz="1200">
              <a:solidFill>
                <a:srgbClr val="111111"/>
              </a:solidFill>
              <a:highlight>
                <a:srgbClr val="FDFDFD"/>
              </a:highlight>
            </a:endParaRPr>
          </a:p>
          <a:p>
            <a:pPr indent="-304800" lvl="0" marL="457200" rtl="0" algn="l">
              <a:spcBef>
                <a:spcPts val="0"/>
              </a:spcBef>
              <a:spcAft>
                <a:spcPts val="0"/>
              </a:spcAft>
              <a:buClr>
                <a:srgbClr val="111111"/>
              </a:buClr>
              <a:buSzPts val="1200"/>
              <a:buChar char="●"/>
            </a:pPr>
            <a:r>
              <a:rPr lang="en-GB" sz="1200">
                <a:solidFill>
                  <a:srgbClr val="111111"/>
                </a:solidFill>
                <a:highlight>
                  <a:srgbClr val="FDFDFD"/>
                </a:highlight>
              </a:rPr>
              <a:t>Advantage Actor Critic -&gt; If the value function is learned in addition to the policy, we would get Actor-Critic algorithm. Next step to policy gradient.</a:t>
            </a:r>
            <a:endParaRPr sz="1200">
              <a:solidFill>
                <a:srgbClr val="111111"/>
              </a:solidFill>
              <a:highlight>
                <a:srgbClr val="FDFDFD"/>
              </a:highlight>
            </a:endParaRPr>
          </a:p>
          <a:p>
            <a:pPr indent="0" lvl="0" marL="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GB" sz="1200">
                <a:solidFill>
                  <a:srgbClr val="111111"/>
                </a:solidFill>
                <a:highlight>
                  <a:srgbClr val="FDFDFD"/>
                </a:highlight>
              </a:rPr>
              <a:t>PPO</a:t>
            </a:r>
            <a:endParaRPr sz="1200">
              <a:solidFill>
                <a:srgbClr val="111111"/>
              </a:solidFill>
              <a:highlight>
                <a:srgbClr val="FDFDFD"/>
              </a:highlight>
            </a:endParaRPr>
          </a:p>
          <a:p>
            <a:pPr indent="-304800" lvl="0" marL="457200" rtl="0" algn="l">
              <a:spcBef>
                <a:spcPts val="0"/>
              </a:spcBef>
              <a:spcAft>
                <a:spcPts val="0"/>
              </a:spcAft>
              <a:buClr>
                <a:srgbClr val="111111"/>
              </a:buClr>
              <a:buSzPts val="1200"/>
              <a:buChar char="●"/>
            </a:pPr>
            <a:r>
              <a:rPr lang="en-GB" sz="1200">
                <a:solidFill>
                  <a:srgbClr val="111111"/>
                </a:solidFill>
                <a:highlight>
                  <a:srgbClr val="FDFDFD"/>
                </a:highlight>
              </a:rPr>
              <a:t>Proximal Policy Optmization. Introduced by OpenAI in 2017. Comparably to SOTA approach in RL.</a:t>
            </a:r>
            <a:endParaRPr sz="1200">
              <a:solidFill>
                <a:srgbClr val="111111"/>
              </a:solidFill>
              <a:highlight>
                <a:srgbClr val="FDFDFD"/>
              </a:highlight>
            </a:endParaRPr>
          </a:p>
          <a:p>
            <a:pPr indent="0" lvl="0" marL="45720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GB"/>
              <a:t>CARLA: Open-source simulator for autonomous driving research developed in Universitat Politècnica de Catalunya</a:t>
            </a:r>
            <a:r>
              <a:rPr lang="en-GB" sz="1800">
                <a:solidFill>
                  <a:srgbClr val="FFFFFF"/>
                </a:solidFill>
              </a:rPr>
              <a:t>ce si</a:t>
            </a:r>
            <a:endParaRPr sz="1800">
              <a:solidFill>
                <a:srgbClr val="FFFFFF"/>
              </a:solidFill>
            </a:endParaRPr>
          </a:p>
          <a:p>
            <a:pPr indent="0" lvl="0" marL="0" rtl="0" algn="l">
              <a:spcBef>
                <a:spcPts val="0"/>
              </a:spcBef>
              <a:spcAft>
                <a:spcPts val="0"/>
              </a:spcAft>
              <a:buNone/>
            </a:pPr>
            <a:r>
              <a:rPr lang="en-GB" sz="1800">
                <a:solidFill>
                  <a:srgbClr val="FFFFFF"/>
                </a:solidFill>
              </a:rPr>
              <a:t>mul</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GB" sz="1800">
                <a:solidFill>
                  <a:srgbClr val="FFFFFF"/>
                </a:solidFill>
              </a:rPr>
              <a:t>ator for autonomous driving research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9a5983be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9a5983b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b5c84f2d5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b5c84f2d5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b5c84f2d5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b5c84f2d5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9a5983b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9a5983b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b5c84f2d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b5c84f2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b5c84f2d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b5c84f2d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99a5983b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99a5983b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b5c84f2d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b5c84f2d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b5c84f2d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b5c84f2d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b5c84f2d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b5c84f2d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b5c84f2d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b5c84f2d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b5c84f2d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b5c84f2d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9a5983be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9a5983be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9b5c84f2d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9b5c84f2d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b5c84f2d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b5c84f2d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b5c84f2d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b5c84f2d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b5c84f2d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b5c84f2d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9a5983b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9a5983b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b5c84f2d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b5c84f2d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b5c84f2d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b5c84f2d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b5c84f2d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b5c84f2d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b5c84f2d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b5c84f2d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b5c84f2d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b5c84f2d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b5c84f2d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b5c84f2d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b5c84f2d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b5c84f2d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b5c84f2d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b5c84f2d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9a5983be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9a5983be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b5c84f2d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b5c84f2d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b5c84f2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b5c84f2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b5c84f2d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b5c84f2d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9a5983be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9a5983be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b5c84f2d5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b5c84f2d5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b5c84f2d5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b5c84f2d5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b5c84f2d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b5c84f2d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b5c84f2d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b5c84f2d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9a5983be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9a5983be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b5c84f2d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b5c84f2d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b5c84f2d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b5c84f2d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b5c84f2d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b5c84f2d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b5c84f2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b5c84f2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b5c84f2d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b5c84f2d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9a5983b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9a5983b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b5c84f2d5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b5c84f2d5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b5c84f2d5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9b5c84f2d5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9b5c84f2d5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9b5c84f2d5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b5c84f2d5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b5c84f2d5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9b5c84f2d5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9b5c84f2d5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9b5c84f2d5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9b5c84f2d5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9cbaa62b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9cbaa62b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9a5983be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9a5983be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b5c84f2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b5c84f2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b5c84f2d5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9b5c84f2d5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b5c84f2d5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b5c84f2d5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9b5c84f2d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9b5c84f2d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9a5983be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9a5983be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b5c84f2d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b5c84f2d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b5c84f2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b5c84f2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b5c84f2d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b5c84f2d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torage.googleapis.com/deepmind-media/dqn/DQNNaturePaper.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eepmind.com/research/publications/playing-atari-deep-reinforcement-lear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DaniFojo/aidl-2020-spring-team-dan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gif"/><Relationship Id="rId4" Type="http://schemas.openxmlformats.org/officeDocument/2006/relationships/image" Target="../media/image15.gif"/><Relationship Id="rId5" Type="http://schemas.openxmlformats.org/officeDocument/2006/relationships/hyperlink" Target="https://github.com/DaniFojo/aidl-2020-spring-team-dani/blob/master/src/cart-pole.py" TargetMode="External"/><Relationship Id="rId6"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DaniFojo/aidl-2020-spring-team-dani/blob/master/src/ppo/async/asyncppo.p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DaniFojo/aidl-2020-spring-team-dani/blob/master/src/ppo/async/asyncppo.p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hyperlink" Target="https://github.com/DaniFojo/aidl-2020-spring-team-dani/blob/master/src/ppo/async/asyncppo.p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DaniFojo/aidl-2020-spring-team-dani/blob/master/src/ppo/async/asyncppo.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DaniFojo/aidl-2020-spring-team-dani/blob/master/src/ppo/async/asyncppo.p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DaniFojo/aidl-2020-spring-team-dani/blob/master/src/ppo/async/asyncppo.p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github.com/DaniFojo/aidl-2020-spring-team-dani/blob/master/src/ppo/async/asyncppo.p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DaniFojo/aidl-2020-spring-team-dani/blob/master/src/ppo/async/asyncppo.p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hyperlink" Target="https://github.com/DaniFojo/aidl-2020-spring-team-dani/blob/master/src/ppo/async/asyncppo.p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github.com/DaniFojo/aidl-2020-spring-team-dani/blob/master/src/ppo/ppo.p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ithub.com/DaniFojo/aidl-2020-spring-team-dani/blob/master/src/ppo/ppo.py" TargetMode="External"/><Relationship Id="rId4" Type="http://schemas.openxmlformats.org/officeDocument/2006/relationships/image" Target="../media/image11.png"/><Relationship Id="rId5"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DaniFojo/aidl-2020-spring-team-dani"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gif"/><Relationship Id="rId4" Type="http://schemas.openxmlformats.org/officeDocument/2006/relationships/hyperlink" Target="https://github.com/DaniFojo/aidl-2020-spring-team-dani/blob/master/src/ppo/cartpole.p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gif"/><Relationship Id="rId4" Type="http://schemas.openxmlformats.org/officeDocument/2006/relationships/image" Target="../media/image22.gif"/><Relationship Id="rId5" Type="http://schemas.openxmlformats.org/officeDocument/2006/relationships/hyperlink" Target="https://github.com/DaniFojo/aidl-2020-spring-team-dani/blob/master/src/ppo/lunarlander.py" TargetMode="External"/><Relationship Id="rId6"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github.com/DaniFojo/aidl-2020-spring-team-dani/blob/master/src/ppo/async/pong.py" TargetMode="External"/><Relationship Id="rId4" Type="http://schemas.openxmlformats.org/officeDocument/2006/relationships/image" Target="../media/image17.png"/><Relationship Id="rId5" Type="http://schemas.openxmlformats.org/officeDocument/2006/relationships/image" Target="../media/image21.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DaniFojo/aidl-2020-spring-team-dani/blob/master/src/ppo/async/spaceinvadersasync.py" TargetMode="External"/><Relationship Id="rId4" Type="http://schemas.openxmlformats.org/officeDocument/2006/relationships/image" Target="../media/image18.png"/><Relationship Id="rId5" Type="http://schemas.openxmlformats.org/officeDocument/2006/relationships/image" Target="../media/image24.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github.com/DaniFojo/aidl-2020-spring-team-dani/blob/master/src/ppo/async/breakoutasync.py" TargetMode="External"/><Relationship Id="rId4" Type="http://schemas.openxmlformats.org/officeDocument/2006/relationships/image" Target="../media/image2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hyperlink" Target="https://github.com/DaniFojo/aidl-2020-spring-team-dani/blob/master/src/ppo/async/breakoutasync.py" TargetMode="External"/><Relationship Id="rId5" Type="http://schemas.openxmlformats.org/officeDocument/2006/relationships/image" Target="../media/image23.gif"/><Relationship Id="rId6" Type="http://schemas.openxmlformats.org/officeDocument/2006/relationships/image" Target="../media/image16.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1" Type="http://schemas.openxmlformats.org/officeDocument/2006/relationships/hyperlink" Target="https://medium.com/@jonathan_hui/rl-proximal-policy-optimization-ppo-explained-77f014ec3f12" TargetMode="External"/><Relationship Id="rId10" Type="http://schemas.openxmlformats.org/officeDocument/2006/relationships/hyperlink" Target="https://arxiv.org/pdf/1910.06764.pdf" TargetMode="External"/><Relationship Id="rId13" Type="http://schemas.openxmlformats.org/officeDocument/2006/relationships/hyperlink" Target="https://lilianweng.github.io/lil-log/2018/02/19/a-long-peek-into-reinforcement-learning.html" TargetMode="External"/><Relationship Id="rId12" Type="http://schemas.openxmlformats.org/officeDocument/2006/relationships/hyperlink" Target="https://medium.com/@jonathan_hui/rl-proximal-policy-optimization-ppo-explained-77f014ec3f12" TargetMode="External"/><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arxiv.org/pdf/1605.01335.pdf" TargetMode="External"/><Relationship Id="rId4" Type="http://schemas.openxmlformats.org/officeDocument/2006/relationships/hyperlink" Target="https://arxiv.org/pdf/1605.01335.pdf" TargetMode="External"/><Relationship Id="rId9" Type="http://schemas.openxmlformats.org/officeDocument/2006/relationships/hyperlink" Target="https://arxiv.org/pdf/1910.06764.pdf" TargetMode="External"/><Relationship Id="rId15" Type="http://schemas.openxmlformats.org/officeDocument/2006/relationships/hyperlink" Target="https://arxiv.org/pdf/1707.06347.pdf" TargetMode="External"/><Relationship Id="rId14" Type="http://schemas.openxmlformats.org/officeDocument/2006/relationships/hyperlink" Target="https://lilianweng.github.io/lil-log/2018/02/19/a-long-peek-into-reinforcement-learning.html" TargetMode="External"/><Relationship Id="rId17" Type="http://schemas.openxmlformats.org/officeDocument/2006/relationships/hyperlink" Target="https://openai.com/blog/openai-baselines-ppo/" TargetMode="External"/><Relationship Id="rId16" Type="http://schemas.openxmlformats.org/officeDocument/2006/relationships/hyperlink" Target="https://arxiv.org/pdf/1707.06347.pdf" TargetMode="External"/><Relationship Id="rId5" Type="http://schemas.openxmlformats.org/officeDocument/2006/relationships/hyperlink" Target="https://arxiv.org/pdf/1506.02438.pdf" TargetMode="External"/><Relationship Id="rId19" Type="http://schemas.openxmlformats.org/officeDocument/2006/relationships/hyperlink" Target="https://medium.com/@jonathan_hui/rl-proximal-policy-optimization-ppo-explained-77f014ec3f12" TargetMode="External"/><Relationship Id="rId6" Type="http://schemas.openxmlformats.org/officeDocument/2006/relationships/hyperlink" Target="https://arxiv.org/pdf/1506.02438.pdf" TargetMode="External"/><Relationship Id="rId18" Type="http://schemas.openxmlformats.org/officeDocument/2006/relationships/hyperlink" Target="https://towardsdatascience.com/proximal-policy-optimization-ppo-with-tensorflow-2-x-89c9430ecc26" TargetMode="External"/><Relationship Id="rId7" Type="http://schemas.openxmlformats.org/officeDocument/2006/relationships/hyperlink" Target="https://arxiv.org/pdf/2006.05990.pdf" TargetMode="External"/><Relationship Id="rId8" Type="http://schemas.openxmlformats.org/officeDocument/2006/relationships/hyperlink" Target="https://arxiv.org/pdf/2006.05990.pdf" TargetMode="External"/></Relationships>
</file>

<file path=ppt/slides/_rels/slide61.xml.rels><?xml version="1.0" encoding="UTF-8" standalone="yes"?><Relationships xmlns="http://schemas.openxmlformats.org/package/2006/relationships"><Relationship Id="rId11" Type="http://schemas.openxmlformats.org/officeDocument/2006/relationships/hyperlink" Target="https://towardsdatascience.com/proximal-policy-optimization-tutorial-part-1-actor-critic-method-d53f9afffbf6" TargetMode="External"/><Relationship Id="rId10" Type="http://schemas.openxmlformats.org/officeDocument/2006/relationships/hyperlink" Target="https://github.com/bsivanantham/GAE" TargetMode="External"/><Relationship Id="rId13" Type="http://schemas.openxmlformats.org/officeDocument/2006/relationships/hyperlink" Target="https://towardsdatascience.com/applications-of-reinforcement-learning-in-real-world-1a94955bcd12" TargetMode="External"/><Relationship Id="rId12" Type="http://schemas.openxmlformats.org/officeDocument/2006/relationships/hyperlink" Target="https://towardsdatascience.com/proximal-policy-optimization-tutorial-part-2-2-gae-and-ppo-loss-fe1b3c5549e8" TargetMode="External"/><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towardsdatascience.com/understanding-actor-critic-methods-931b97b6df3f" TargetMode="External"/><Relationship Id="rId4" Type="http://schemas.openxmlformats.org/officeDocument/2006/relationships/hyperlink" Target="https://towardsdatascience.com/cartpole-introduction-to-reinforcement-learning-ed0eb5b58288" TargetMode="External"/><Relationship Id="rId9" Type="http://schemas.openxmlformats.org/officeDocument/2006/relationships/hyperlink" Target="https://arxiv.org/pdf/1602.01783.pdf" TargetMode="External"/><Relationship Id="rId5" Type="http://schemas.openxmlformats.org/officeDocument/2006/relationships/hyperlink" Target="https://spinningup.openai.com/en/latest/index.html" TargetMode="External"/><Relationship Id="rId6" Type="http://schemas.openxmlformats.org/officeDocument/2006/relationships/hyperlink" Target="https://spinningup.openai.com/en/latest/algorithms/ppo.html#documentation-pytorch-version" TargetMode="External"/><Relationship Id="rId7" Type="http://schemas.openxmlformats.org/officeDocument/2006/relationships/hyperlink" Target="https://medium.com/@jonathan_hui/rl-policy-gradients-explained-9b13b688b146" TargetMode="External"/><Relationship Id="rId8" Type="http://schemas.openxmlformats.org/officeDocument/2006/relationships/hyperlink" Target="https://medium.com/@jonathan_hui/rl-policy-gradients-explained-advanced-topic-20c2b81a9a8b"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storage.googleapis.com/deepmind-media/dqn/DQNNaturePaper.pdf" TargetMode="External"/><Relationship Id="rId4" Type="http://schemas.openxmlformats.org/officeDocument/2006/relationships/hyperlink" Target="https://deepmind.com/research/publications/playing-atari-deep-reinforcement-learning" TargetMode="External"/><Relationship Id="rId5" Type="http://schemas.openxmlformats.org/officeDocument/2006/relationships/hyperlink" Target="https://syncedreview-com.cdn.ampproject.org/v/s/syncedreview.com/2020/09/21/uc-berkeley-reward-free-rl-beats-sota-reward-based-rl/amp/?usqp=mq331AQFKAGwASA%3D&amp;amp_js_v=0.1#referrer=https%3A%2F%2Fwww.google.com&amp;amp_tf=De%20%251%24s&amp;ampshare=https%3A%2F%2Fsyncedreview.com%2F2020%2F09%2F21%2Fuc-berkeley-reward-free-rl-beats-sota-reward-based-rl%2F" TargetMode="External"/><Relationship Id="rId6" Type="http://schemas.openxmlformats.org/officeDocument/2006/relationships/hyperlink" Target="http://blog.jzhanson.com/blog/rl/project/2018/05/28/breakout.html" TargetMode="External"/><Relationship Id="rId7" Type="http://schemas.openxmlformats.org/officeDocument/2006/relationships/hyperlink" Target="https://arxiv.org/pdf/1803.02811.pdf"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252600" y="1827400"/>
            <a:ext cx="2716500" cy="9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000">
                <a:latin typeface="Lato Light"/>
                <a:ea typeface="Lato Light"/>
                <a:cs typeface="Lato Light"/>
                <a:sym typeface="Lato Light"/>
              </a:rPr>
              <a:t>b</a:t>
            </a:r>
            <a:r>
              <a:rPr lang="en-GB" sz="5000">
                <a:latin typeface="Lato Light"/>
                <a:ea typeface="Lato Light"/>
                <a:cs typeface="Lato Light"/>
                <a:sym typeface="Lato Light"/>
              </a:rPr>
              <a:t>reakout</a:t>
            </a:r>
            <a:endParaRPr sz="5000">
              <a:latin typeface="Lato Light"/>
              <a:ea typeface="Lato Light"/>
              <a:cs typeface="Lato Light"/>
              <a:sym typeface="Lato Light"/>
            </a:endParaRPr>
          </a:p>
        </p:txBody>
      </p:sp>
      <p:sp>
        <p:nvSpPr>
          <p:cNvPr id="55" name="Google Shape;55;p13"/>
          <p:cNvSpPr txBox="1"/>
          <p:nvPr/>
        </p:nvSpPr>
        <p:spPr>
          <a:xfrm>
            <a:off x="1128900" y="783150"/>
            <a:ext cx="1383000" cy="9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Lato"/>
                <a:ea typeface="Lato"/>
                <a:cs typeface="Lato"/>
                <a:sym typeface="Lato"/>
              </a:rPr>
              <a:t>Atari, 1976</a:t>
            </a:r>
            <a:endParaRPr b="1" sz="800">
              <a:latin typeface="Lato"/>
              <a:ea typeface="Lato"/>
              <a:cs typeface="Lato"/>
              <a:sym typeface="Lato"/>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Nolan Bushnell</a:t>
            </a:r>
            <a:endParaRPr sz="800">
              <a:solidFill>
                <a:srgbClr val="202122"/>
              </a:solidFill>
              <a:highlight>
                <a:srgbClr val="FFFFFF"/>
              </a:highlight>
              <a:latin typeface="Lato Light"/>
              <a:ea typeface="Lato Light"/>
              <a:cs typeface="Lato Light"/>
              <a:sym typeface="Lato Light"/>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Steve Wozniak</a:t>
            </a:r>
            <a:endParaRPr sz="800">
              <a:solidFill>
                <a:srgbClr val="202122"/>
              </a:solidFill>
              <a:highlight>
                <a:srgbClr val="FFFFFF"/>
              </a:highlight>
              <a:latin typeface="Lato Light"/>
              <a:ea typeface="Lato Light"/>
              <a:cs typeface="Lato Light"/>
              <a:sym typeface="Lato Light"/>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St</a:t>
            </a:r>
            <a:r>
              <a:rPr lang="en-GB" sz="800">
                <a:solidFill>
                  <a:srgbClr val="202122"/>
                </a:solidFill>
                <a:highlight>
                  <a:srgbClr val="FFFFFF"/>
                </a:highlight>
                <a:latin typeface="Lato Light"/>
                <a:ea typeface="Lato Light"/>
                <a:cs typeface="Lato Light"/>
                <a:sym typeface="Lato Light"/>
              </a:rPr>
              <a:t>eve Bristow</a:t>
            </a:r>
            <a:endParaRPr sz="800">
              <a:solidFill>
                <a:srgbClr val="202122"/>
              </a:solidFill>
              <a:highlight>
                <a:srgbClr val="FFFFFF"/>
              </a:highlight>
              <a:latin typeface="Lato Light"/>
              <a:ea typeface="Lato Light"/>
              <a:cs typeface="Lato Light"/>
              <a:sym typeface="Lato Light"/>
            </a:endParaRPr>
          </a:p>
          <a:p>
            <a:pPr indent="0" lvl="0" marL="0" rtl="0" algn="l">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42 TTL</a:t>
            </a:r>
            <a:endParaRPr sz="800">
              <a:solidFill>
                <a:srgbClr val="202122"/>
              </a:solidFill>
              <a:highlight>
                <a:srgbClr val="FFFFFF"/>
              </a:highlight>
              <a:latin typeface="Lato Light"/>
              <a:ea typeface="Lato Light"/>
              <a:cs typeface="Lato Light"/>
              <a:sym typeface="Lato Light"/>
            </a:endParaRPr>
          </a:p>
        </p:txBody>
      </p:sp>
      <p:cxnSp>
        <p:nvCxnSpPr>
          <p:cNvPr id="56" name="Google Shape;56;p13"/>
          <p:cNvCxnSpPr>
            <a:endCxn id="54" idx="1"/>
          </p:cNvCxnSpPr>
          <p:nvPr/>
        </p:nvCxnSpPr>
        <p:spPr>
          <a:xfrm>
            <a:off x="1143000" y="867850"/>
            <a:ext cx="2109600" cy="1444500"/>
          </a:xfrm>
          <a:prstGeom prst="bentConnector3">
            <a:avLst>
              <a:gd fmla="val 0" name="adj1"/>
            </a:avLst>
          </a:prstGeom>
          <a:noFill/>
          <a:ln cap="flat" cmpd="sng" w="9525">
            <a:solidFill>
              <a:schemeClr val="dk2"/>
            </a:solidFill>
            <a:prstDash val="solid"/>
            <a:round/>
            <a:headEnd len="med" w="med" type="none"/>
            <a:tailEnd len="med" w="med" type="none"/>
          </a:ln>
        </p:spPr>
      </p:cxnSp>
      <p:sp>
        <p:nvSpPr>
          <p:cNvPr id="57" name="Google Shape;57;p13"/>
          <p:cNvSpPr txBox="1"/>
          <p:nvPr/>
        </p:nvSpPr>
        <p:spPr>
          <a:xfrm>
            <a:off x="6667400" y="3016950"/>
            <a:ext cx="1383000" cy="96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800">
                <a:latin typeface="Lato"/>
                <a:ea typeface="Lato"/>
                <a:cs typeface="Lato"/>
                <a:sym typeface="Lato"/>
              </a:rPr>
              <a:t>Deepmind</a:t>
            </a:r>
            <a:r>
              <a:rPr b="1" lang="en-GB" sz="800">
                <a:latin typeface="Lato"/>
                <a:ea typeface="Lato"/>
                <a:cs typeface="Lato"/>
                <a:sym typeface="Lato"/>
              </a:rPr>
              <a:t>, 2013</a:t>
            </a:r>
            <a:endParaRPr b="1" sz="800">
              <a:latin typeface="Lato"/>
              <a:ea typeface="Lato"/>
              <a:cs typeface="Lato"/>
              <a:sym typeface="Lato"/>
            </a:endParaRPr>
          </a:p>
          <a:p>
            <a:pPr indent="0" lvl="0" marL="0" rtl="0" algn="r">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Playing Atari with Deep Reinforcement Learning</a:t>
            </a:r>
            <a:endParaRPr sz="800">
              <a:solidFill>
                <a:srgbClr val="202122"/>
              </a:solidFill>
              <a:highlight>
                <a:srgbClr val="FFFFFF"/>
              </a:highlight>
              <a:latin typeface="Lato Light"/>
              <a:ea typeface="Lato Light"/>
              <a:cs typeface="Lato Light"/>
              <a:sym typeface="Lato Light"/>
            </a:endParaRPr>
          </a:p>
          <a:p>
            <a:pPr indent="0" lvl="0" marL="0" rtl="0" algn="r">
              <a:spcBef>
                <a:spcPts val="0"/>
              </a:spcBef>
              <a:spcAft>
                <a:spcPts val="0"/>
              </a:spcAft>
              <a:buNone/>
            </a:pPr>
            <a:r>
              <a:rPr lang="en-GB" sz="800">
                <a:solidFill>
                  <a:srgbClr val="202122"/>
                </a:solidFill>
                <a:highlight>
                  <a:srgbClr val="FFFFFF"/>
                </a:highlight>
                <a:latin typeface="Lato Light"/>
                <a:ea typeface="Lato Light"/>
                <a:cs typeface="Lato Light"/>
                <a:sym typeface="Lato Light"/>
              </a:rPr>
              <a:t>CNN + FC</a:t>
            </a:r>
            <a:endParaRPr sz="800">
              <a:solidFill>
                <a:srgbClr val="202122"/>
              </a:solidFill>
              <a:highlight>
                <a:srgbClr val="FFFFFF"/>
              </a:highlight>
              <a:latin typeface="Lato Light"/>
              <a:ea typeface="Lato Light"/>
              <a:cs typeface="Lato Light"/>
              <a:sym typeface="Lato Light"/>
            </a:endParaRPr>
          </a:p>
          <a:p>
            <a:pPr indent="0" lvl="0" marL="0" rtl="0" algn="r">
              <a:spcBef>
                <a:spcPts val="0"/>
              </a:spcBef>
              <a:spcAft>
                <a:spcPts val="0"/>
              </a:spcAft>
              <a:buNone/>
            </a:pPr>
            <a:r>
              <a:rPr i="1" lang="en-GB" sz="800" u="sng">
                <a:solidFill>
                  <a:schemeClr val="hlink"/>
                </a:solidFill>
                <a:highlight>
                  <a:srgbClr val="FFFFFF"/>
                </a:highlight>
                <a:latin typeface="Lato Light"/>
                <a:ea typeface="Lato Light"/>
                <a:cs typeface="Lato Light"/>
                <a:sym typeface="Lato Light"/>
                <a:hlinkClick r:id="rId3"/>
              </a:rPr>
              <a:t>publication</a:t>
            </a:r>
            <a:endParaRPr i="1" sz="800">
              <a:solidFill>
                <a:srgbClr val="202122"/>
              </a:solidFill>
              <a:highlight>
                <a:srgbClr val="FFFFFF"/>
              </a:highlight>
              <a:latin typeface="Lato Light"/>
              <a:ea typeface="Lato Light"/>
              <a:cs typeface="Lato Light"/>
              <a:sym typeface="Lato Light"/>
            </a:endParaRPr>
          </a:p>
        </p:txBody>
      </p:sp>
      <p:cxnSp>
        <p:nvCxnSpPr>
          <p:cNvPr id="58" name="Google Shape;58;p13"/>
          <p:cNvCxnSpPr>
            <a:endCxn id="54" idx="3"/>
          </p:cNvCxnSpPr>
          <p:nvPr/>
        </p:nvCxnSpPr>
        <p:spPr>
          <a:xfrm rot="10800000">
            <a:off x="5969100" y="2312350"/>
            <a:ext cx="2081100" cy="1443600"/>
          </a:xfrm>
          <a:prstGeom prst="bentConnector3">
            <a:avLst>
              <a:gd fmla="val -1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13" name="Google Shape;113;p22"/>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Why Atari and Breakout?</a:t>
            </a:r>
            <a:endParaRPr sz="2200">
              <a:latin typeface="Lato Light"/>
              <a:ea typeface="Lato Light"/>
              <a:cs typeface="Lato Light"/>
              <a:sym typeface="La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It’s complexity was a reasonable challenge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Was part of Deepmind breakthrough with RL</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Sparked Wozniak and Jobs onto grander things</a:t>
            </a:r>
            <a:endParaRPr sz="1200">
              <a:solidFill>
                <a:schemeClr val="dk1"/>
              </a:solidFill>
              <a:latin typeface="Lato Light"/>
              <a:ea typeface="Lato Light"/>
              <a:cs typeface="Lato Light"/>
              <a:sym typeface="Lato Light"/>
            </a:endParaRPr>
          </a:p>
        </p:txBody>
      </p:sp>
      <p:sp>
        <p:nvSpPr>
          <p:cNvPr id="119" name="Google Shape;119;p2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20" name="Google Shape;120;p23"/>
          <p:cNvSpPr txBox="1"/>
          <p:nvPr/>
        </p:nvSpPr>
        <p:spPr>
          <a:xfrm>
            <a:off x="5538600" y="4790725"/>
            <a:ext cx="35037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Playing Atari with Deep Reinforcement Learning</a:t>
            </a:r>
            <a:r>
              <a:rPr i="1" lang="en-GB" sz="900">
                <a:latin typeface="Lato Light"/>
                <a:ea typeface="Lato Light"/>
                <a:cs typeface="Lato Light"/>
                <a:sym typeface="Lato Light"/>
              </a:rPr>
              <a:t>, Deepmind, 2013</a:t>
            </a:r>
            <a:endParaRPr i="1" sz="9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Milestones</a:t>
            </a:r>
            <a:endParaRPr sz="2200">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Light"/>
                <a:ea typeface="Lato Light"/>
                <a:cs typeface="Lato Light"/>
                <a:sym typeface="Lato Light"/>
              </a:rPr>
              <a:t>Goals presented in the Critical Review</a:t>
            </a:r>
            <a:endParaRPr>
              <a:latin typeface="Lato Light"/>
              <a:ea typeface="Lato Light"/>
              <a:cs typeface="Lato Light"/>
              <a:sym typeface="Lato Light"/>
            </a:endParaRPr>
          </a:p>
        </p:txBody>
      </p:sp>
      <p:grpSp>
        <p:nvGrpSpPr>
          <p:cNvPr id="131" name="Google Shape;131;p25"/>
          <p:cNvGrpSpPr/>
          <p:nvPr/>
        </p:nvGrpSpPr>
        <p:grpSpPr>
          <a:xfrm>
            <a:off x="365425" y="1350000"/>
            <a:ext cx="2628925" cy="3416400"/>
            <a:chOff x="431925" y="1304875"/>
            <a:chExt cx="2628925" cy="3416400"/>
          </a:xfrm>
        </p:grpSpPr>
        <p:sp>
          <p:nvSpPr>
            <p:cNvPr id="132" name="Google Shape;132;p2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33" name="Google Shape;133;p2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sp>
        <p:nvSpPr>
          <p:cNvPr id="134" name="Google Shape;134;p25"/>
          <p:cNvSpPr txBox="1"/>
          <p:nvPr>
            <p:ph idx="4294967295" type="body"/>
          </p:nvPr>
        </p:nvSpPr>
        <p:spPr>
          <a:xfrm>
            <a:off x="439925" y="13500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Light"/>
                <a:ea typeface="Lato Light"/>
                <a:cs typeface="Lato Light"/>
                <a:sym typeface="Lato Light"/>
              </a:rPr>
              <a:t>RL algorithms</a:t>
            </a:r>
            <a:endParaRPr sz="1600">
              <a:solidFill>
                <a:schemeClr val="lt1"/>
              </a:solidFill>
              <a:latin typeface="Lato Light"/>
              <a:ea typeface="Lato Light"/>
              <a:cs typeface="Lato Light"/>
              <a:sym typeface="Lato Light"/>
            </a:endParaRPr>
          </a:p>
        </p:txBody>
      </p:sp>
      <p:sp>
        <p:nvSpPr>
          <p:cNvPr id="135" name="Google Shape;135;p25"/>
          <p:cNvSpPr txBox="1"/>
          <p:nvPr>
            <p:ph idx="4294967295" type="body"/>
          </p:nvPr>
        </p:nvSpPr>
        <p:spPr>
          <a:xfrm>
            <a:off x="441825" y="1895425"/>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Vanilla Policy Gradients</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Advantage Actor Critic (A2C)</a:t>
            </a:r>
            <a:endParaRPr sz="1600">
              <a:latin typeface="Lato Light"/>
              <a:ea typeface="Lato Light"/>
              <a:cs typeface="Lato Light"/>
              <a:sym typeface="Lato Light"/>
            </a:endParaRPr>
          </a:p>
        </p:txBody>
      </p:sp>
      <p:grpSp>
        <p:nvGrpSpPr>
          <p:cNvPr id="136" name="Google Shape;136;p25"/>
          <p:cNvGrpSpPr/>
          <p:nvPr/>
        </p:nvGrpSpPr>
        <p:grpSpPr>
          <a:xfrm>
            <a:off x="3253950" y="1350000"/>
            <a:ext cx="2632500" cy="3416400"/>
            <a:chOff x="3320450" y="1304875"/>
            <a:chExt cx="2632500" cy="3416400"/>
          </a:xfrm>
        </p:grpSpPr>
        <p:sp>
          <p:nvSpPr>
            <p:cNvPr id="137" name="Google Shape;137;p2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38" name="Google Shape;138;p2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sp>
        <p:nvSpPr>
          <p:cNvPr id="139" name="Google Shape;139;p25"/>
          <p:cNvSpPr txBox="1"/>
          <p:nvPr>
            <p:ph idx="4294967295" type="body"/>
          </p:nvPr>
        </p:nvSpPr>
        <p:spPr>
          <a:xfrm>
            <a:off x="3322950" y="13500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Light"/>
                <a:ea typeface="Lato Light"/>
                <a:cs typeface="Lato Light"/>
                <a:sym typeface="Lato Light"/>
              </a:rPr>
              <a:t>Implement </a:t>
            </a:r>
            <a:r>
              <a:rPr lang="en-GB" sz="1600">
                <a:solidFill>
                  <a:schemeClr val="lt1"/>
                </a:solidFill>
                <a:latin typeface="Lato Light"/>
                <a:ea typeface="Lato Light"/>
                <a:cs typeface="Lato Light"/>
                <a:sym typeface="Lato Light"/>
              </a:rPr>
              <a:t>PPO</a:t>
            </a:r>
            <a:endParaRPr sz="1600">
              <a:solidFill>
                <a:schemeClr val="lt1"/>
              </a:solidFill>
              <a:latin typeface="Lato Light"/>
              <a:ea typeface="Lato Light"/>
              <a:cs typeface="Lato Light"/>
              <a:sym typeface="Lato Light"/>
            </a:endParaRPr>
          </a:p>
        </p:txBody>
      </p:sp>
      <p:sp>
        <p:nvSpPr>
          <p:cNvPr id="140" name="Google Shape;140;p25"/>
          <p:cNvSpPr txBox="1"/>
          <p:nvPr>
            <p:ph idx="4294967295" type="body"/>
          </p:nvPr>
        </p:nvSpPr>
        <p:spPr>
          <a:xfrm>
            <a:off x="3330275" y="1895425"/>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Comparably to state-of-the-art approaches in Reinforcement Learning</a:t>
            </a:r>
            <a:endParaRPr sz="1600">
              <a:latin typeface="Lato Light"/>
              <a:ea typeface="Lato Light"/>
              <a:cs typeface="Lato Light"/>
              <a:sym typeface="Lato Light"/>
            </a:endParaRPr>
          </a:p>
        </p:txBody>
      </p:sp>
      <p:grpSp>
        <p:nvGrpSpPr>
          <p:cNvPr id="141" name="Google Shape;141;p25"/>
          <p:cNvGrpSpPr/>
          <p:nvPr/>
        </p:nvGrpSpPr>
        <p:grpSpPr>
          <a:xfrm>
            <a:off x="6146050" y="1350000"/>
            <a:ext cx="2632500" cy="3416400"/>
            <a:chOff x="6212550" y="1304875"/>
            <a:chExt cx="2632500" cy="3416400"/>
          </a:xfrm>
        </p:grpSpPr>
        <p:sp>
          <p:nvSpPr>
            <p:cNvPr id="142" name="Google Shape;142;p2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43" name="Google Shape;143;p2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sp>
        <p:nvSpPr>
          <p:cNvPr id="144" name="Google Shape;144;p25"/>
          <p:cNvSpPr txBox="1"/>
          <p:nvPr>
            <p:ph idx="4294967295" type="body"/>
          </p:nvPr>
        </p:nvSpPr>
        <p:spPr>
          <a:xfrm>
            <a:off x="6205975" y="13500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Light"/>
                <a:ea typeface="Lato Light"/>
                <a:cs typeface="Lato Light"/>
                <a:sym typeface="Lato Light"/>
              </a:rPr>
              <a:t>Solve environments</a:t>
            </a:r>
            <a:endParaRPr sz="1600">
              <a:solidFill>
                <a:schemeClr val="lt1"/>
              </a:solidFill>
              <a:latin typeface="Lato Light"/>
              <a:ea typeface="Lato Light"/>
              <a:cs typeface="Lato Light"/>
              <a:sym typeface="Lato Light"/>
            </a:endParaRPr>
          </a:p>
        </p:txBody>
      </p:sp>
      <p:sp>
        <p:nvSpPr>
          <p:cNvPr id="145" name="Google Shape;145;p25"/>
          <p:cNvSpPr txBox="1"/>
          <p:nvPr>
            <p:ph idx="4294967295" type="body"/>
          </p:nvPr>
        </p:nvSpPr>
        <p:spPr>
          <a:xfrm>
            <a:off x="6219900" y="1895425"/>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Lato Light"/>
                <a:ea typeface="Lato Light"/>
                <a:cs typeface="Lato Light"/>
                <a:sym typeface="Lato Light"/>
              </a:rPr>
              <a:t>Use PPO to solve some of the following environments:</a:t>
            </a:r>
            <a:endParaRPr sz="1600">
              <a:latin typeface="Lato Light"/>
              <a:ea typeface="Lato Light"/>
              <a:cs typeface="Lato Light"/>
              <a:sym typeface="Lato Light"/>
            </a:endParaRPr>
          </a:p>
          <a:p>
            <a:pPr indent="-330200" lvl="0" marL="457200" rtl="0" algn="l">
              <a:spcBef>
                <a:spcPts val="1600"/>
              </a:spcBef>
              <a:spcAft>
                <a:spcPts val="0"/>
              </a:spcAft>
              <a:buSzPts val="1600"/>
              <a:buFont typeface="Lato Light"/>
              <a:buChar char="●"/>
            </a:pPr>
            <a:r>
              <a:rPr lang="en-GB" sz="1600">
                <a:latin typeface="Lato Light"/>
                <a:ea typeface="Lato Light"/>
                <a:cs typeface="Lato Light"/>
                <a:sym typeface="Lato Light"/>
              </a:rPr>
              <a:t>OpenAI gym</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Some Atari game</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CARLA*</a:t>
            </a:r>
            <a:endParaRPr sz="1600">
              <a:latin typeface="Lato Light"/>
              <a:ea typeface="Lato Light"/>
              <a:cs typeface="Lato Light"/>
              <a:sym typeface="Lato Light"/>
            </a:endParaRPr>
          </a:p>
        </p:txBody>
      </p:sp>
      <p:pic>
        <p:nvPicPr>
          <p:cNvPr id="146" name="Google Shape;146;p25"/>
          <p:cNvPicPr preferRelativeResize="0"/>
          <p:nvPr/>
        </p:nvPicPr>
        <p:blipFill>
          <a:blip r:embed="rId3">
            <a:alphaModFix/>
          </a:blip>
          <a:stretch>
            <a:fillRect/>
          </a:stretch>
        </p:blipFill>
        <p:spPr>
          <a:xfrm>
            <a:off x="471840" y="1895415"/>
            <a:ext cx="461400" cy="461400"/>
          </a:xfrm>
          <a:prstGeom prst="rect">
            <a:avLst/>
          </a:prstGeom>
          <a:noFill/>
          <a:ln>
            <a:noFill/>
          </a:ln>
        </p:spPr>
      </p:pic>
      <p:pic>
        <p:nvPicPr>
          <p:cNvPr id="147" name="Google Shape;147;p25"/>
          <p:cNvPicPr preferRelativeResize="0"/>
          <p:nvPr/>
        </p:nvPicPr>
        <p:blipFill>
          <a:blip r:embed="rId3">
            <a:alphaModFix/>
          </a:blip>
          <a:stretch>
            <a:fillRect/>
          </a:stretch>
        </p:blipFill>
        <p:spPr>
          <a:xfrm>
            <a:off x="471840" y="2440840"/>
            <a:ext cx="461400" cy="461400"/>
          </a:xfrm>
          <a:prstGeom prst="rect">
            <a:avLst/>
          </a:prstGeom>
          <a:noFill/>
          <a:ln>
            <a:noFill/>
          </a:ln>
        </p:spPr>
      </p:pic>
      <p:pic>
        <p:nvPicPr>
          <p:cNvPr id="148" name="Google Shape;148;p25"/>
          <p:cNvPicPr preferRelativeResize="0"/>
          <p:nvPr/>
        </p:nvPicPr>
        <p:blipFill>
          <a:blip r:embed="rId3">
            <a:alphaModFix/>
          </a:blip>
          <a:stretch>
            <a:fillRect/>
          </a:stretch>
        </p:blipFill>
        <p:spPr>
          <a:xfrm>
            <a:off x="3345865" y="1895415"/>
            <a:ext cx="461400" cy="461400"/>
          </a:xfrm>
          <a:prstGeom prst="rect">
            <a:avLst/>
          </a:prstGeom>
          <a:noFill/>
          <a:ln>
            <a:noFill/>
          </a:ln>
        </p:spPr>
      </p:pic>
      <p:pic>
        <p:nvPicPr>
          <p:cNvPr id="149" name="Google Shape;149;p25"/>
          <p:cNvPicPr preferRelativeResize="0"/>
          <p:nvPr/>
        </p:nvPicPr>
        <p:blipFill>
          <a:blip r:embed="rId3">
            <a:alphaModFix/>
          </a:blip>
          <a:stretch>
            <a:fillRect/>
          </a:stretch>
        </p:blipFill>
        <p:spPr>
          <a:xfrm>
            <a:off x="6339950" y="3001000"/>
            <a:ext cx="285225" cy="285225"/>
          </a:xfrm>
          <a:prstGeom prst="rect">
            <a:avLst/>
          </a:prstGeom>
          <a:noFill/>
          <a:ln>
            <a:noFill/>
          </a:ln>
        </p:spPr>
      </p:pic>
      <p:pic>
        <p:nvPicPr>
          <p:cNvPr id="150" name="Google Shape;150;p25"/>
          <p:cNvPicPr preferRelativeResize="0"/>
          <p:nvPr/>
        </p:nvPicPr>
        <p:blipFill>
          <a:blip r:embed="rId3">
            <a:alphaModFix/>
          </a:blip>
          <a:stretch>
            <a:fillRect/>
          </a:stretch>
        </p:blipFill>
        <p:spPr>
          <a:xfrm>
            <a:off x="6339950" y="3286225"/>
            <a:ext cx="285225" cy="285225"/>
          </a:xfrm>
          <a:prstGeom prst="rect">
            <a:avLst/>
          </a:prstGeom>
          <a:noFill/>
          <a:ln>
            <a:noFill/>
          </a:ln>
        </p:spPr>
      </p:pic>
      <p:pic>
        <p:nvPicPr>
          <p:cNvPr id="151" name="Google Shape;151;p25"/>
          <p:cNvPicPr preferRelativeResize="0"/>
          <p:nvPr/>
        </p:nvPicPr>
        <p:blipFill>
          <a:blip r:embed="rId4">
            <a:alphaModFix/>
          </a:blip>
          <a:stretch>
            <a:fillRect/>
          </a:stretch>
        </p:blipFill>
        <p:spPr>
          <a:xfrm>
            <a:off x="6339950" y="3571450"/>
            <a:ext cx="285225" cy="285225"/>
          </a:xfrm>
          <a:prstGeom prst="rect">
            <a:avLst/>
          </a:prstGeom>
          <a:noFill/>
          <a:ln>
            <a:noFill/>
          </a:ln>
        </p:spPr>
      </p:pic>
      <p:sp>
        <p:nvSpPr>
          <p:cNvPr id="152" name="Google Shape;152;p2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Milestones</a:t>
            </a:r>
            <a:endParaRPr sz="10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Project plan</a:t>
            </a:r>
            <a:endParaRPr sz="2200">
              <a:latin typeface="Lato Light"/>
              <a:ea typeface="Lato Light"/>
              <a:cs typeface="Lato Light"/>
              <a:sym typeface="La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aphicFrame>
        <p:nvGraphicFramePr>
          <p:cNvPr id="162" name="Google Shape;162;p27"/>
          <p:cNvGraphicFramePr/>
          <p:nvPr/>
        </p:nvGraphicFramePr>
        <p:xfrm>
          <a:off x="640538" y="1364562"/>
          <a:ext cx="3000000" cy="3000000"/>
        </p:xfrm>
        <a:graphic>
          <a:graphicData uri="http://schemas.openxmlformats.org/drawingml/2006/table">
            <a:tbl>
              <a:tblPr>
                <a:noFill/>
                <a:tableStyleId>{24C66C9E-EAEC-425A-8486-EA3D3B7C4B60}</a:tableStyleId>
              </a:tblPr>
              <a:tblGrid>
                <a:gridCol w="1963825"/>
                <a:gridCol w="1963825"/>
                <a:gridCol w="1963825"/>
                <a:gridCol w="1963825"/>
              </a:tblGrid>
              <a:tr h="369075">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June</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July</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August</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September</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descr="Timeline background shape" id="163" name="Google Shape;163;p27"/>
          <p:cNvSpPr/>
          <p:nvPr/>
        </p:nvSpPr>
        <p:spPr>
          <a:xfrm>
            <a:off x="721150" y="1820525"/>
            <a:ext cx="18864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Lato Light"/>
              <a:ea typeface="Lato Light"/>
              <a:cs typeface="Lato Light"/>
              <a:sym typeface="Lato Light"/>
            </a:endParaRPr>
          </a:p>
        </p:txBody>
      </p:sp>
      <p:sp>
        <p:nvSpPr>
          <p:cNvPr id="164" name="Google Shape;164;p27"/>
          <p:cNvSpPr txBox="1"/>
          <p:nvPr>
            <p:ph idx="4294967295" type="body"/>
          </p:nvPr>
        </p:nvSpPr>
        <p:spPr>
          <a:xfrm>
            <a:off x="771203" y="1820675"/>
            <a:ext cx="16875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Lato Light"/>
                <a:ea typeface="Lato Light"/>
                <a:cs typeface="Lato Light"/>
                <a:sym typeface="Lato Light"/>
              </a:rPr>
              <a:t>Simple Algorithms</a:t>
            </a:r>
            <a:endParaRPr sz="1200">
              <a:solidFill>
                <a:srgbClr val="000000"/>
              </a:solidFill>
              <a:latin typeface="Lato Light"/>
              <a:ea typeface="Lato Light"/>
              <a:cs typeface="Lato Light"/>
              <a:sym typeface="Lato Light"/>
            </a:endParaRPr>
          </a:p>
        </p:txBody>
      </p:sp>
      <p:sp>
        <p:nvSpPr>
          <p:cNvPr descr="Timeline background shape" id="165" name="Google Shape;165;p27"/>
          <p:cNvSpPr/>
          <p:nvPr/>
        </p:nvSpPr>
        <p:spPr>
          <a:xfrm>
            <a:off x="2607550" y="2286375"/>
            <a:ext cx="29040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66" name="Google Shape;166;p27"/>
          <p:cNvSpPr txBox="1"/>
          <p:nvPr>
            <p:ph idx="4294967295" type="body"/>
          </p:nvPr>
        </p:nvSpPr>
        <p:spPr>
          <a:xfrm>
            <a:off x="2653612" y="2278175"/>
            <a:ext cx="27048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PPO </a:t>
            </a:r>
            <a:r>
              <a:rPr lang="en-GB" sz="1200">
                <a:solidFill>
                  <a:srgbClr val="000000"/>
                </a:solidFill>
                <a:latin typeface="Lato Light"/>
                <a:ea typeface="Lato Light"/>
                <a:cs typeface="Lato Light"/>
                <a:sym typeface="Lato Light"/>
              </a:rPr>
              <a:t>Implementation</a:t>
            </a:r>
            <a:endParaRPr sz="1200">
              <a:solidFill>
                <a:srgbClr val="FFFFFF"/>
              </a:solidFill>
              <a:latin typeface="Lato Light"/>
              <a:ea typeface="Lato Light"/>
              <a:cs typeface="Lato Light"/>
              <a:sym typeface="Lato Light"/>
            </a:endParaRPr>
          </a:p>
        </p:txBody>
      </p:sp>
      <p:sp>
        <p:nvSpPr>
          <p:cNvPr id="167" name="Google Shape;167;p27"/>
          <p:cNvSpPr txBox="1"/>
          <p:nvPr>
            <p:ph idx="4294967295" type="body"/>
          </p:nvPr>
        </p:nvSpPr>
        <p:spPr>
          <a:xfrm>
            <a:off x="2458700" y="2944175"/>
            <a:ext cx="2568600" cy="100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Cart Pole</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Atari environment</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CARLA*</a:t>
            </a:r>
            <a:endParaRPr sz="1100">
              <a:solidFill>
                <a:srgbClr val="000000"/>
              </a:solidFill>
              <a:latin typeface="Lato Light"/>
              <a:ea typeface="Lato Light"/>
              <a:cs typeface="Lato Light"/>
              <a:sym typeface="Lato Light"/>
            </a:endParaRPr>
          </a:p>
        </p:txBody>
      </p:sp>
      <p:sp>
        <p:nvSpPr>
          <p:cNvPr descr="Timeline background shape" id="168" name="Google Shape;168;p27"/>
          <p:cNvSpPr/>
          <p:nvPr/>
        </p:nvSpPr>
        <p:spPr>
          <a:xfrm>
            <a:off x="6380725" y="2889825"/>
            <a:ext cx="16116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69" name="Google Shape;169;p27"/>
          <p:cNvSpPr txBox="1"/>
          <p:nvPr>
            <p:ph idx="4294967295" type="body"/>
          </p:nvPr>
        </p:nvSpPr>
        <p:spPr>
          <a:xfrm>
            <a:off x="6406287" y="2881625"/>
            <a:ext cx="15009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Documentation</a:t>
            </a:r>
            <a:endParaRPr sz="1200">
              <a:solidFill>
                <a:srgbClr val="FFFFFF"/>
              </a:solidFill>
              <a:latin typeface="Lato Light"/>
              <a:ea typeface="Lato Light"/>
              <a:cs typeface="Lato Light"/>
              <a:sym typeface="Lato Light"/>
            </a:endParaRPr>
          </a:p>
        </p:txBody>
      </p:sp>
      <p:sp>
        <p:nvSpPr>
          <p:cNvPr id="170" name="Google Shape;170;p27"/>
          <p:cNvSpPr txBox="1"/>
          <p:nvPr>
            <p:ph idx="4294967295" type="body"/>
          </p:nvPr>
        </p:nvSpPr>
        <p:spPr>
          <a:xfrm>
            <a:off x="6380725" y="3496725"/>
            <a:ext cx="1938900" cy="116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Gathering results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Conclusions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Presentation</a:t>
            </a:r>
            <a:endParaRPr sz="1100">
              <a:solidFill>
                <a:srgbClr val="000000"/>
              </a:solidFill>
              <a:latin typeface="Lato Light"/>
              <a:ea typeface="Lato Light"/>
              <a:cs typeface="Lato Light"/>
              <a:sym typeface="Lato Light"/>
            </a:endParaRPr>
          </a:p>
        </p:txBody>
      </p:sp>
      <p:sp>
        <p:nvSpPr>
          <p:cNvPr id="171" name="Google Shape;171;p27"/>
          <p:cNvSpPr txBox="1"/>
          <p:nvPr>
            <p:ph idx="4294967295" type="body"/>
          </p:nvPr>
        </p:nvSpPr>
        <p:spPr>
          <a:xfrm>
            <a:off x="698300" y="2339625"/>
            <a:ext cx="1833300" cy="1521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Vanilla Policy Gradient</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Advantage Actor Critic</a:t>
            </a:r>
            <a:r>
              <a:rPr lang="en-GB" sz="1100">
                <a:solidFill>
                  <a:srgbClr val="000000"/>
                </a:solidFill>
                <a:latin typeface="Lato Light"/>
                <a:ea typeface="Lato Light"/>
                <a:cs typeface="Lato Light"/>
                <a:sym typeface="Lato Light"/>
              </a:rPr>
              <a:t> (A2C)</a:t>
            </a:r>
            <a:endParaRPr sz="1100">
              <a:solidFill>
                <a:srgbClr val="000000"/>
              </a:solidFill>
              <a:latin typeface="Lato Light"/>
              <a:ea typeface="Lato Light"/>
              <a:cs typeface="Lato Light"/>
              <a:sym typeface="Lato Light"/>
            </a:endParaRPr>
          </a:p>
        </p:txBody>
      </p:sp>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Light"/>
                <a:ea typeface="Lato Light"/>
                <a:cs typeface="Lato Light"/>
                <a:sym typeface="Lato Light"/>
              </a:rPr>
              <a:t>Project Plan from the Critical Review</a:t>
            </a:r>
            <a:endParaRPr>
              <a:latin typeface="Lato Light"/>
              <a:ea typeface="Lato Light"/>
              <a:cs typeface="Lato Light"/>
              <a:sym typeface="Lato Light"/>
            </a:endParaRPr>
          </a:p>
        </p:txBody>
      </p:sp>
      <p:sp>
        <p:nvSpPr>
          <p:cNvPr id="173" name="Google Shape;173;p2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Project Plan</a:t>
            </a:r>
            <a:endParaRPr sz="1000">
              <a:latin typeface="Lato Light"/>
              <a:ea typeface="Lato Light"/>
              <a:cs typeface="Lato Light"/>
              <a:sym typeface="La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aphicFrame>
        <p:nvGraphicFramePr>
          <p:cNvPr id="178" name="Google Shape;178;p28"/>
          <p:cNvGraphicFramePr/>
          <p:nvPr/>
        </p:nvGraphicFramePr>
        <p:xfrm>
          <a:off x="640538" y="1364562"/>
          <a:ext cx="3000000" cy="3000000"/>
        </p:xfrm>
        <a:graphic>
          <a:graphicData uri="http://schemas.openxmlformats.org/drawingml/2006/table">
            <a:tbl>
              <a:tblPr>
                <a:noFill/>
                <a:tableStyleId>{24C66C9E-EAEC-425A-8486-EA3D3B7C4B60}</a:tableStyleId>
              </a:tblPr>
              <a:tblGrid>
                <a:gridCol w="1963825"/>
                <a:gridCol w="1963825"/>
                <a:gridCol w="1963825"/>
                <a:gridCol w="1963825"/>
              </a:tblGrid>
              <a:tr h="369075">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June</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July</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August</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GB" sz="1200">
                          <a:solidFill>
                            <a:srgbClr val="FFFFFF"/>
                          </a:solidFill>
                          <a:latin typeface="Lato Light"/>
                          <a:ea typeface="Lato Light"/>
                          <a:cs typeface="Lato Light"/>
                          <a:sym typeface="Lato Light"/>
                        </a:rPr>
                        <a:t>September</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200">
                        <a:solidFill>
                          <a:srgbClr val="FFFFFF"/>
                        </a:solidFill>
                        <a:latin typeface="Lato Light"/>
                        <a:ea typeface="Lato Light"/>
                        <a:cs typeface="Lato Light"/>
                        <a:sym typeface="Lato Light"/>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descr="Timeline background shape" id="179" name="Google Shape;179;p28"/>
          <p:cNvSpPr/>
          <p:nvPr/>
        </p:nvSpPr>
        <p:spPr>
          <a:xfrm>
            <a:off x="721150" y="1820525"/>
            <a:ext cx="18864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Lato Light"/>
              <a:ea typeface="Lato Light"/>
              <a:cs typeface="Lato Light"/>
              <a:sym typeface="Lato Light"/>
            </a:endParaRPr>
          </a:p>
        </p:txBody>
      </p:sp>
      <p:sp>
        <p:nvSpPr>
          <p:cNvPr id="180" name="Google Shape;180;p28"/>
          <p:cNvSpPr txBox="1"/>
          <p:nvPr>
            <p:ph idx="4294967295" type="body"/>
          </p:nvPr>
        </p:nvSpPr>
        <p:spPr>
          <a:xfrm>
            <a:off x="771203" y="1820675"/>
            <a:ext cx="16875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Lato Light"/>
                <a:ea typeface="Lato Light"/>
                <a:cs typeface="Lato Light"/>
                <a:sym typeface="Lato Light"/>
              </a:rPr>
              <a:t>RL</a:t>
            </a:r>
            <a:r>
              <a:rPr lang="en-GB" sz="1200">
                <a:solidFill>
                  <a:srgbClr val="000000"/>
                </a:solidFill>
                <a:latin typeface="Lato Light"/>
                <a:ea typeface="Lato Light"/>
                <a:cs typeface="Lato Light"/>
                <a:sym typeface="Lato Light"/>
              </a:rPr>
              <a:t> Algorithms</a:t>
            </a:r>
            <a:endParaRPr sz="1200">
              <a:solidFill>
                <a:srgbClr val="000000"/>
              </a:solidFill>
              <a:latin typeface="Lato Light"/>
              <a:ea typeface="Lato Light"/>
              <a:cs typeface="Lato Light"/>
              <a:sym typeface="Lato Light"/>
            </a:endParaRPr>
          </a:p>
        </p:txBody>
      </p:sp>
      <p:sp>
        <p:nvSpPr>
          <p:cNvPr descr="Timeline background shape" id="181" name="Google Shape;181;p28"/>
          <p:cNvSpPr/>
          <p:nvPr/>
        </p:nvSpPr>
        <p:spPr>
          <a:xfrm>
            <a:off x="2607550" y="2286375"/>
            <a:ext cx="45327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82" name="Google Shape;182;p28"/>
          <p:cNvSpPr txBox="1"/>
          <p:nvPr>
            <p:ph idx="4294967295" type="body"/>
          </p:nvPr>
        </p:nvSpPr>
        <p:spPr>
          <a:xfrm>
            <a:off x="2653612" y="2278175"/>
            <a:ext cx="27048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PPO Implementation</a:t>
            </a:r>
            <a:endParaRPr sz="1200">
              <a:solidFill>
                <a:srgbClr val="000000"/>
              </a:solidFill>
              <a:latin typeface="Lato Light"/>
              <a:ea typeface="Lato Light"/>
              <a:cs typeface="Lato Light"/>
              <a:sym typeface="Lato Light"/>
            </a:endParaRPr>
          </a:p>
        </p:txBody>
      </p:sp>
      <p:sp>
        <p:nvSpPr>
          <p:cNvPr id="183" name="Google Shape;183;p28"/>
          <p:cNvSpPr txBox="1"/>
          <p:nvPr>
            <p:ph idx="4294967295" type="body"/>
          </p:nvPr>
        </p:nvSpPr>
        <p:spPr>
          <a:xfrm>
            <a:off x="2458700" y="2944175"/>
            <a:ext cx="2568600" cy="1105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Cart Pole</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Lunar Lander</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Pong</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Space Invaders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Breakout</a:t>
            </a:r>
            <a:endParaRPr sz="1100">
              <a:solidFill>
                <a:srgbClr val="000000"/>
              </a:solidFill>
              <a:latin typeface="Lato Light"/>
              <a:ea typeface="Lato Light"/>
              <a:cs typeface="Lato Light"/>
              <a:sym typeface="Lato Light"/>
            </a:endParaRPr>
          </a:p>
        </p:txBody>
      </p:sp>
      <p:sp>
        <p:nvSpPr>
          <p:cNvPr descr="Timeline background shape" id="184" name="Google Shape;184;p28"/>
          <p:cNvSpPr/>
          <p:nvPr/>
        </p:nvSpPr>
        <p:spPr>
          <a:xfrm>
            <a:off x="6935600" y="2889825"/>
            <a:ext cx="15600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Lato Light"/>
              <a:ea typeface="Lato Light"/>
              <a:cs typeface="Lato Light"/>
              <a:sym typeface="Lato Light"/>
            </a:endParaRPr>
          </a:p>
        </p:txBody>
      </p:sp>
      <p:sp>
        <p:nvSpPr>
          <p:cNvPr id="185" name="Google Shape;185;p28"/>
          <p:cNvSpPr txBox="1"/>
          <p:nvPr>
            <p:ph idx="4294967295" type="body"/>
          </p:nvPr>
        </p:nvSpPr>
        <p:spPr>
          <a:xfrm>
            <a:off x="6965162" y="2871375"/>
            <a:ext cx="1500900" cy="45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000000"/>
                </a:solidFill>
                <a:latin typeface="Lato Light"/>
                <a:ea typeface="Lato Light"/>
                <a:cs typeface="Lato Light"/>
                <a:sym typeface="Lato Light"/>
              </a:rPr>
              <a:t>Documentation</a:t>
            </a:r>
            <a:endParaRPr sz="1200">
              <a:solidFill>
                <a:srgbClr val="FFFFFF"/>
              </a:solidFill>
              <a:latin typeface="Lato Light"/>
              <a:ea typeface="Lato Light"/>
              <a:cs typeface="Lato Light"/>
              <a:sym typeface="Lato Light"/>
            </a:endParaRPr>
          </a:p>
        </p:txBody>
      </p:sp>
      <p:sp>
        <p:nvSpPr>
          <p:cNvPr id="186" name="Google Shape;186;p28"/>
          <p:cNvSpPr txBox="1"/>
          <p:nvPr>
            <p:ph idx="4294967295" type="body"/>
          </p:nvPr>
        </p:nvSpPr>
        <p:spPr>
          <a:xfrm>
            <a:off x="6759650" y="3496725"/>
            <a:ext cx="1736100" cy="116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Gathering results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Conclusions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Presentation</a:t>
            </a:r>
            <a:endParaRPr sz="1100">
              <a:solidFill>
                <a:srgbClr val="000000"/>
              </a:solidFill>
              <a:latin typeface="Lato Light"/>
              <a:ea typeface="Lato Light"/>
              <a:cs typeface="Lato Light"/>
              <a:sym typeface="Lato Light"/>
            </a:endParaRPr>
          </a:p>
        </p:txBody>
      </p:sp>
      <p:sp>
        <p:nvSpPr>
          <p:cNvPr id="187" name="Google Shape;187;p28"/>
          <p:cNvSpPr txBox="1"/>
          <p:nvPr>
            <p:ph idx="4294967295" type="body"/>
          </p:nvPr>
        </p:nvSpPr>
        <p:spPr>
          <a:xfrm>
            <a:off x="698300" y="2339625"/>
            <a:ext cx="1833300" cy="1521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Vanilla Policy Gradient</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Advantage Actor Critic</a:t>
            </a:r>
            <a:r>
              <a:rPr lang="en-GB" sz="1100">
                <a:solidFill>
                  <a:srgbClr val="000000"/>
                </a:solidFill>
                <a:latin typeface="Lato Light"/>
                <a:ea typeface="Lato Light"/>
                <a:cs typeface="Lato Light"/>
                <a:sym typeface="Lato Light"/>
              </a:rPr>
              <a:t> (A2C)</a:t>
            </a:r>
            <a:endParaRPr sz="1100">
              <a:solidFill>
                <a:srgbClr val="000000"/>
              </a:solidFill>
              <a:latin typeface="Lato Light"/>
              <a:ea typeface="Lato Light"/>
              <a:cs typeface="Lato Light"/>
              <a:sym typeface="Lato Light"/>
            </a:endParaRPr>
          </a:p>
        </p:txBody>
      </p:sp>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Light"/>
                <a:ea typeface="Lato Light"/>
                <a:cs typeface="Lato Light"/>
                <a:sym typeface="Lato Light"/>
              </a:rPr>
              <a:t>Real </a:t>
            </a:r>
            <a:r>
              <a:rPr lang="en-GB">
                <a:latin typeface="Lato Light"/>
                <a:ea typeface="Lato Light"/>
                <a:cs typeface="Lato Light"/>
                <a:sym typeface="Lato Light"/>
              </a:rPr>
              <a:t>Project Plan Execution</a:t>
            </a:r>
            <a:endParaRPr>
              <a:latin typeface="Lato Light"/>
              <a:ea typeface="Lato Light"/>
              <a:cs typeface="Lato Light"/>
              <a:sym typeface="Lato Light"/>
            </a:endParaRPr>
          </a:p>
        </p:txBody>
      </p:sp>
      <p:sp>
        <p:nvSpPr>
          <p:cNvPr id="189" name="Google Shape;189;p2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Project Plan</a:t>
            </a:r>
            <a:endParaRPr sz="1000">
              <a:latin typeface="Lato Light"/>
              <a:ea typeface="Lato Light"/>
              <a:cs typeface="Lato Light"/>
              <a:sym typeface="La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Our proposed solution</a:t>
            </a:r>
            <a:endParaRPr sz="2200">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a:t>
            </a:r>
            <a:endParaRPr sz="1000">
              <a:latin typeface="Lato Light"/>
              <a:ea typeface="Lato Light"/>
              <a:cs typeface="Lato Light"/>
              <a:sym typeface="Lato Light"/>
            </a:endParaRPr>
          </a:p>
        </p:txBody>
      </p:sp>
      <p:sp>
        <p:nvSpPr>
          <p:cNvPr id="200" name="Google Shape;200;p30"/>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The Tools</a:t>
            </a:r>
            <a:endParaRPr sz="2200">
              <a:latin typeface="Lato Light"/>
              <a:ea typeface="Lato Light"/>
              <a:cs typeface="Lato Light"/>
              <a:sym typeface="La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PyTorch</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OpenAI Gym</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Tensorboard</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GPU, Quadro T1000</a:t>
            </a:r>
            <a:endParaRPr sz="1200">
              <a:solidFill>
                <a:schemeClr val="dk1"/>
              </a:solidFill>
              <a:latin typeface="Lato Light"/>
              <a:ea typeface="Lato Light"/>
              <a:cs typeface="Lato Light"/>
              <a:sym typeface="Lato Light"/>
            </a:endParaRPr>
          </a:p>
        </p:txBody>
      </p:sp>
      <p:sp>
        <p:nvSpPr>
          <p:cNvPr id="206" name="Google Shape;206;p3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a:t>
            </a:r>
            <a:endParaRPr sz="1000">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903100" y="0"/>
            <a:ext cx="2617500" cy="5143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a:latin typeface="Lato Light"/>
                <a:ea typeface="Lato Light"/>
                <a:cs typeface="Lato Light"/>
                <a:sym typeface="Lato Light"/>
              </a:rPr>
              <a:t>Abraham Alcaina</a:t>
            </a:r>
            <a:endParaRPr>
              <a:latin typeface="Lato Light"/>
              <a:ea typeface="Lato Light"/>
              <a:cs typeface="Lato Light"/>
              <a:sym typeface="Lato Light"/>
            </a:endParaRPr>
          </a:p>
          <a:p>
            <a:pPr indent="0" lvl="0" marL="0" rtl="0" algn="l">
              <a:lnSpc>
                <a:spcPct val="150000"/>
              </a:lnSpc>
              <a:spcBef>
                <a:spcPts val="0"/>
              </a:spcBef>
              <a:spcAft>
                <a:spcPts val="0"/>
              </a:spcAft>
              <a:buNone/>
            </a:pPr>
            <a:r>
              <a:rPr lang="en-GB">
                <a:latin typeface="Lato Light"/>
                <a:ea typeface="Lato Light"/>
                <a:cs typeface="Lato Light"/>
                <a:sym typeface="Lato Light"/>
              </a:rPr>
              <a:t>Omar Brid</a:t>
            </a:r>
            <a:endParaRPr>
              <a:latin typeface="Lato Light"/>
              <a:ea typeface="Lato Light"/>
              <a:cs typeface="Lato Light"/>
              <a:sym typeface="Lato Light"/>
            </a:endParaRPr>
          </a:p>
          <a:p>
            <a:pPr indent="0" lvl="0" marL="0" rtl="0" algn="l">
              <a:lnSpc>
                <a:spcPct val="150000"/>
              </a:lnSpc>
              <a:spcBef>
                <a:spcPts val="0"/>
              </a:spcBef>
              <a:spcAft>
                <a:spcPts val="0"/>
              </a:spcAft>
              <a:buNone/>
            </a:pPr>
            <a:r>
              <a:rPr lang="en-GB">
                <a:latin typeface="Lato Light"/>
                <a:ea typeface="Lato Light"/>
                <a:cs typeface="Lato Light"/>
                <a:sym typeface="Lato Light"/>
              </a:rPr>
              <a:t>Bernat Martinez</a:t>
            </a:r>
            <a:endParaRPr>
              <a:latin typeface="Lato Light"/>
              <a:ea typeface="Lato Light"/>
              <a:cs typeface="Lato Light"/>
              <a:sym typeface="Lato Light"/>
            </a:endParaRPr>
          </a:p>
        </p:txBody>
      </p:sp>
      <p:sp>
        <p:nvSpPr>
          <p:cNvPr id="64" name="Google Shape;64;p14"/>
          <p:cNvSpPr txBox="1"/>
          <p:nvPr/>
        </p:nvSpPr>
        <p:spPr>
          <a:xfrm>
            <a:off x="5486400" y="0"/>
            <a:ext cx="2617500" cy="514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GB"/>
              <a:t>Atari Breakout</a:t>
            </a:r>
            <a:endParaRPr/>
          </a:p>
          <a:p>
            <a:pPr indent="0" lvl="0" marL="0" rtl="0" algn="r">
              <a:lnSpc>
                <a:spcPct val="100000"/>
              </a:lnSpc>
              <a:spcBef>
                <a:spcPts val="0"/>
              </a:spcBef>
              <a:spcAft>
                <a:spcPts val="0"/>
              </a:spcAft>
              <a:buNone/>
            </a:pPr>
            <a:r>
              <a:rPr lang="en-GB" u="sng">
                <a:solidFill>
                  <a:schemeClr val="hlink"/>
                </a:solidFill>
                <a:latin typeface="Lato Light"/>
                <a:ea typeface="Lato Light"/>
                <a:cs typeface="Lato Light"/>
                <a:sym typeface="Lato Light"/>
                <a:hlinkClick r:id="rId3"/>
              </a:rPr>
              <a:t>repository</a:t>
            </a:r>
            <a:endParaRPr>
              <a:latin typeface="Lato Light"/>
              <a:ea typeface="Lato Light"/>
              <a:cs typeface="Lato Light"/>
              <a:sym typeface="Lato Light"/>
            </a:endParaRPr>
          </a:p>
          <a:p>
            <a:pPr indent="0" lvl="0" marL="0" rtl="0" algn="r">
              <a:lnSpc>
                <a:spcPct val="100000"/>
              </a:lnSpc>
              <a:spcBef>
                <a:spcPts val="0"/>
              </a:spcBef>
              <a:spcAft>
                <a:spcPts val="0"/>
              </a:spcAft>
              <a:buNone/>
            </a:pPr>
            <a:r>
              <a:rPr i="1" lang="en-GB" sz="800">
                <a:solidFill>
                  <a:srgbClr val="434343"/>
                </a:solidFill>
                <a:latin typeface="Lato Light"/>
                <a:ea typeface="Lato Light"/>
                <a:cs typeface="Lato Light"/>
                <a:sym typeface="Lato Light"/>
              </a:rPr>
              <a:t>https://github.com/DaniFojo/aidl-2020-spring-team-dani</a:t>
            </a:r>
            <a:endParaRPr i="1" sz="800">
              <a:solidFill>
                <a:srgbClr val="434343"/>
              </a:solidFill>
              <a:latin typeface="Lato Light"/>
              <a:ea typeface="Lato Light"/>
              <a:cs typeface="Lato Light"/>
              <a:sym typeface="Lato Light"/>
            </a:endParaRPr>
          </a:p>
        </p:txBody>
      </p:sp>
      <p:sp>
        <p:nvSpPr>
          <p:cNvPr id="65" name="Google Shape;65;p1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Team 2</a:t>
            </a:r>
            <a:endParaRPr sz="1000">
              <a:latin typeface="Lato Light"/>
              <a:ea typeface="Lato Light"/>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12" name="Google Shape;212;p32"/>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Vanilla Policy Gradient</a:t>
            </a:r>
            <a:endParaRPr sz="2200">
              <a:latin typeface="Lato Light"/>
              <a:ea typeface="Lato Light"/>
              <a:cs typeface="Lato Light"/>
              <a:sym typeface="La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key idea underlying policy gradients is to push up the probabilities of actions that lead to higher return, and push down the probabilities of actions that lead to lower return, until you arrive at the optimal policy.</a:t>
            </a:r>
            <a:endParaRPr sz="1200">
              <a:solidFill>
                <a:schemeClr val="dk1"/>
              </a:solidFill>
              <a:latin typeface="Lato Light"/>
              <a:ea typeface="Lato Light"/>
              <a:cs typeface="Lato Light"/>
              <a:sym typeface="Lato Light"/>
            </a:endParaRPr>
          </a:p>
        </p:txBody>
      </p:sp>
      <p:sp>
        <p:nvSpPr>
          <p:cNvPr id="218" name="Google Shape;218;p3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VPG explores by sampling actions according to the latest version of its stochastic policy.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Over the course of training, the policy typically becomes progressively less random, as the update rule encourages it to exploit rewards that it has already found.</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224" name="Google Shape;224;p3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pic>
        <p:nvPicPr>
          <p:cNvPr id="225" name="Google Shape;225;p34"/>
          <p:cNvPicPr preferRelativeResize="0"/>
          <p:nvPr/>
        </p:nvPicPr>
        <p:blipFill>
          <a:blip r:embed="rId3">
            <a:alphaModFix/>
          </a:blip>
          <a:stretch>
            <a:fillRect/>
          </a:stretch>
        </p:blipFill>
        <p:spPr>
          <a:xfrm>
            <a:off x="2805113" y="3365425"/>
            <a:ext cx="3533775" cy="571500"/>
          </a:xfrm>
          <a:prstGeom prst="rect">
            <a:avLst/>
          </a:prstGeom>
          <a:noFill/>
          <a:ln>
            <a:noFill/>
          </a:ln>
        </p:spPr>
      </p:pic>
      <p:sp>
        <p:nvSpPr>
          <p:cNvPr id="226" name="Google Shape;226;p34"/>
          <p:cNvSpPr txBox="1"/>
          <p:nvPr/>
        </p:nvSpPr>
        <p:spPr>
          <a:xfrm>
            <a:off x="1319400" y="4078600"/>
            <a:ext cx="6505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800">
                <a:latin typeface="Lato Light"/>
                <a:ea typeface="Lato Light"/>
                <a:cs typeface="Lato Light"/>
                <a:sym typeface="Lato Light"/>
              </a:rPr>
              <a:t>Where A is the advantage function for the current policy, π is the policy, 'a' is the action and 's' is the state</a:t>
            </a:r>
            <a:endParaRPr i="1" sz="800">
              <a:latin typeface="Lato Light"/>
              <a:ea typeface="Lato Light"/>
              <a:cs typeface="Lato Light"/>
              <a:sym typeface="La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32" name="Google Shape;232;p35"/>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Cart Pole</a:t>
            </a:r>
            <a:endParaRPr sz="2200">
              <a:latin typeface="Lato Light"/>
              <a:ea typeface="Lato Light"/>
              <a:cs typeface="Lato Light"/>
              <a:sym typeface="La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 pole is attached by an un-actuated joint to a cart, which moves along a frictionless track.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system is controlled by applying a force of +1 or -1 to the cart.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pendulum starts upright, and the goal is to prevent it from falling over.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 reward of +1 is provided for every timestep that the pole remains upright.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episode ends when the pole is more than 15 degrees from vertical,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or the cart moves more than 2.4 units from the center</a:t>
            </a:r>
            <a:r>
              <a:rPr lang="en-GB" sz="1200">
                <a:solidFill>
                  <a:schemeClr val="dk1"/>
                </a:solidFill>
                <a:latin typeface="Lato Light"/>
                <a:ea typeface="Lato Light"/>
                <a:cs typeface="Lato Light"/>
                <a:sym typeface="Lato Light"/>
              </a:rPr>
              <a:t>.</a:t>
            </a:r>
            <a:endParaRPr sz="1200">
              <a:solidFill>
                <a:schemeClr val="dk1"/>
              </a:solidFill>
              <a:latin typeface="Lato Light"/>
              <a:ea typeface="Lato Light"/>
              <a:cs typeface="Lato Light"/>
              <a:sym typeface="Lato Light"/>
            </a:endParaRPr>
          </a:p>
        </p:txBody>
      </p:sp>
      <p:sp>
        <p:nvSpPr>
          <p:cNvPr id="238" name="Google Shape;238;p3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solidFill>
                  <a:schemeClr val="dk1"/>
                </a:solidFill>
                <a:latin typeface="Lato Light"/>
                <a:ea typeface="Lato Light"/>
                <a:cs typeface="Lato Light"/>
                <a:sym typeface="Lato Light"/>
              </a:rPr>
              <a:t>Our Proposed Solution - VPG</a:t>
            </a:r>
            <a:endParaRPr sz="1000">
              <a:latin typeface="Lato Light"/>
              <a:ea typeface="Lato Light"/>
              <a:cs typeface="Lato Light"/>
              <a:sym typeface="Lato Light"/>
            </a:endParaRPr>
          </a:p>
        </p:txBody>
      </p:sp>
      <p:sp>
        <p:nvSpPr>
          <p:cNvPr id="244" name="Google Shape;244;p37"/>
          <p:cNvSpPr txBox="1"/>
          <p:nvPr/>
        </p:nvSpPr>
        <p:spPr>
          <a:xfrm>
            <a:off x="2737550" y="0"/>
            <a:ext cx="5552700" cy="15171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Vanilla Policy Gradient</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CartPole-v1</a:t>
            </a:r>
            <a:endParaRPr sz="1600">
              <a:latin typeface="Lato Light"/>
              <a:ea typeface="Lato Light"/>
              <a:cs typeface="Lato Light"/>
              <a:sym typeface="Lato Light"/>
            </a:endParaRPr>
          </a:p>
        </p:txBody>
      </p:sp>
      <p:pic>
        <p:nvPicPr>
          <p:cNvPr id="245" name="Google Shape;245;p37"/>
          <p:cNvPicPr preferRelativeResize="0"/>
          <p:nvPr/>
        </p:nvPicPr>
        <p:blipFill>
          <a:blip r:embed="rId3">
            <a:alphaModFix/>
          </a:blip>
          <a:stretch>
            <a:fillRect/>
          </a:stretch>
        </p:blipFill>
        <p:spPr>
          <a:xfrm>
            <a:off x="534588" y="2261350"/>
            <a:ext cx="1364875" cy="1016000"/>
          </a:xfrm>
          <a:prstGeom prst="rect">
            <a:avLst/>
          </a:prstGeom>
          <a:noFill/>
          <a:ln>
            <a:noFill/>
          </a:ln>
        </p:spPr>
      </p:pic>
      <p:pic>
        <p:nvPicPr>
          <p:cNvPr id="246" name="Google Shape;246;p37"/>
          <p:cNvPicPr preferRelativeResize="0"/>
          <p:nvPr/>
        </p:nvPicPr>
        <p:blipFill rotWithShape="1">
          <a:blip r:embed="rId4">
            <a:alphaModFix/>
          </a:blip>
          <a:srcRect b="3147" l="0" r="0" t="0"/>
          <a:stretch/>
        </p:blipFill>
        <p:spPr>
          <a:xfrm>
            <a:off x="2737550" y="1792200"/>
            <a:ext cx="3071050" cy="1954313"/>
          </a:xfrm>
          <a:prstGeom prst="rect">
            <a:avLst/>
          </a:prstGeom>
          <a:noFill/>
          <a:ln>
            <a:noFill/>
          </a:ln>
        </p:spPr>
      </p:pic>
      <p:sp>
        <p:nvSpPr>
          <p:cNvPr id="247" name="Google Shape;247;p37"/>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5"/>
              </a:rPr>
              <a:t>Implementation</a:t>
            </a:r>
            <a:endParaRPr i="1" sz="900">
              <a:latin typeface="Lato Light"/>
              <a:ea typeface="Lato Light"/>
              <a:cs typeface="Lato Light"/>
              <a:sym typeface="Lato Light"/>
            </a:endParaRPr>
          </a:p>
        </p:txBody>
      </p:sp>
      <p:pic>
        <p:nvPicPr>
          <p:cNvPr id="248" name="Google Shape;248;p37"/>
          <p:cNvPicPr preferRelativeResize="0"/>
          <p:nvPr/>
        </p:nvPicPr>
        <p:blipFill>
          <a:blip r:embed="rId6">
            <a:alphaModFix/>
          </a:blip>
          <a:stretch>
            <a:fillRect/>
          </a:stretch>
        </p:blipFill>
        <p:spPr>
          <a:xfrm>
            <a:off x="6227025" y="1469524"/>
            <a:ext cx="2663225" cy="25996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A2C</a:t>
            </a:r>
            <a:endParaRPr sz="1000">
              <a:latin typeface="Lato Light"/>
              <a:ea typeface="Lato Light"/>
              <a:cs typeface="Lato Light"/>
              <a:sym typeface="Lato Light"/>
            </a:endParaRPr>
          </a:p>
        </p:txBody>
      </p:sp>
      <p:sp>
        <p:nvSpPr>
          <p:cNvPr id="254" name="Google Shape;254;p38"/>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Advantage Actor Critic</a:t>
            </a:r>
            <a:endParaRPr sz="2200">
              <a:latin typeface="Lato Light"/>
              <a:ea typeface="Lato Light"/>
              <a:cs typeface="Lato Light"/>
              <a:sym typeface="La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Actor Critic uses two neural networks.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actor is is a policy function that controls how our agent acts.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critic is a value function that measures how good these actions are.</a:t>
            </a:r>
            <a:endParaRPr sz="1200">
              <a:solidFill>
                <a:schemeClr val="dk1"/>
              </a:solidFill>
              <a:latin typeface="Lato Light"/>
              <a:ea typeface="Lato Light"/>
              <a:cs typeface="Lato Light"/>
              <a:sym typeface="Lato Light"/>
            </a:endParaRPr>
          </a:p>
        </p:txBody>
      </p:sp>
      <p:sp>
        <p:nvSpPr>
          <p:cNvPr id="260" name="Google Shape;260;p3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A2C</a:t>
            </a:r>
            <a:endParaRPr sz="1000">
              <a:latin typeface="Lato Light"/>
              <a:ea typeface="Lato Light"/>
              <a:cs typeface="Lato Light"/>
              <a:sym typeface="La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Both Actor and Critic run in parallel.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As we have two models that need to be trained, we have two set of weights.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VPG: monte-carlo (take random samples). This introduces high variability in probabilities and cumulative rewards. This leads to noisy gradients, and cause unstable learning.</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266" name="Google Shape;266;p4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A2C</a:t>
            </a:r>
            <a:endParaRPr sz="1000">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 Advantage Actor Critic (A2C) we introduce an advantage function, which will tell us the improvement compared to the average the action taken at that state is.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Advantage functions is as follows: </a:t>
            </a:r>
            <a:r>
              <a:rPr b="1" lang="en-GB" sz="1200">
                <a:solidFill>
                  <a:schemeClr val="dk1"/>
                </a:solidFill>
                <a:latin typeface="Lato"/>
                <a:ea typeface="Lato"/>
                <a:cs typeface="Lato"/>
                <a:sym typeface="Lato"/>
              </a:rPr>
              <a:t> Aπ(s,a)=Qπ(s,a)−Vπ(s)</a:t>
            </a:r>
            <a:endParaRPr b="1" sz="1200">
              <a:solidFill>
                <a:schemeClr val="dk1"/>
              </a:solidFill>
              <a:latin typeface="Lato"/>
              <a:ea typeface="Lato"/>
              <a:cs typeface="Lato"/>
              <a:sym typeface="Lato"/>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One way to reduce variance and increase stability is subtracting the cumulative reward by a baseline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Recall the new update equation, replacing the discounted cumulative award from vanilla policy gradients with the Advantage function: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272" name="Google Shape;272;p4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A2C</a:t>
            </a:r>
            <a:endParaRPr sz="1000">
              <a:latin typeface="Lato Light"/>
              <a:ea typeface="Lato Light"/>
              <a:cs typeface="Lato Light"/>
              <a:sym typeface="Lato Light"/>
            </a:endParaRPr>
          </a:p>
        </p:txBody>
      </p:sp>
      <p:sp>
        <p:nvSpPr>
          <p:cNvPr id="273" name="Google Shape;273;p41"/>
          <p:cNvSpPr txBox="1"/>
          <p:nvPr/>
        </p:nvSpPr>
        <p:spPr>
          <a:xfrm>
            <a:off x="1319400" y="4078600"/>
            <a:ext cx="6505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800">
                <a:latin typeface="Lato Light"/>
                <a:ea typeface="Lato Light"/>
                <a:cs typeface="Lato Light"/>
                <a:sym typeface="Lato Light"/>
              </a:rPr>
              <a:t>On each learning step, we update both the Actor parameter and the Critic parameter.</a:t>
            </a:r>
            <a:endParaRPr i="1" sz="800">
              <a:latin typeface="Lato Light"/>
              <a:ea typeface="Lato Light"/>
              <a:cs typeface="Lato Light"/>
              <a:sym typeface="Lato Light"/>
            </a:endParaRPr>
          </a:p>
        </p:txBody>
      </p:sp>
      <p:pic>
        <p:nvPicPr>
          <p:cNvPr id="274" name="Google Shape;274;p41"/>
          <p:cNvPicPr preferRelativeResize="0"/>
          <p:nvPr/>
        </p:nvPicPr>
        <p:blipFill rotWithShape="1">
          <a:blip r:embed="rId3">
            <a:alphaModFix/>
          </a:blip>
          <a:srcRect b="0" l="0" r="0" t="2846"/>
          <a:stretch/>
        </p:blipFill>
        <p:spPr>
          <a:xfrm>
            <a:off x="2785875" y="3497575"/>
            <a:ext cx="3607590" cy="581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Motivation of the project</a:t>
            </a:r>
            <a:endParaRPr sz="2200">
              <a:latin typeface="Lato Light"/>
              <a:ea typeface="Lato Light"/>
              <a:cs typeface="Lato Light"/>
              <a:sym typeface="La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280" name="Google Shape;280;p42"/>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Policy Proximal Optimization</a:t>
            </a:r>
            <a:endParaRPr sz="2200">
              <a:latin typeface="Lato Light"/>
              <a:ea typeface="Lato Light"/>
              <a:cs typeface="Lato Light"/>
              <a:sym typeface="Lato Light"/>
            </a:endParaRPr>
          </a:p>
        </p:txBody>
      </p:sp>
      <p:sp>
        <p:nvSpPr>
          <p:cNvPr id="281" name="Google Shape;281;p42"/>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 many Policy Gradient Methods, policy updates are unstable because of larger step size, which leads to bad policy updates and when this new bad policy is used for learning, it leads to further worse policy.</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M</a:t>
            </a:r>
            <a:r>
              <a:rPr lang="en-GB" sz="1200">
                <a:solidFill>
                  <a:schemeClr val="dk1"/>
                </a:solidFill>
                <a:latin typeface="Lato Light"/>
                <a:ea typeface="Lato Light"/>
                <a:cs typeface="Lato Light"/>
                <a:sym typeface="Lato Light"/>
              </a:rPr>
              <a:t>any learning methods learn from current experience and discard the experiences after gradient updates.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PPO overcomes those issues.</a:t>
            </a:r>
            <a:endParaRPr sz="1200">
              <a:solidFill>
                <a:schemeClr val="dk1"/>
              </a:solidFill>
              <a:latin typeface="Lato Light"/>
              <a:ea typeface="Lato Light"/>
              <a:cs typeface="Lato Light"/>
              <a:sym typeface="Lato Light"/>
            </a:endParaRPr>
          </a:p>
        </p:txBody>
      </p:sp>
      <p:sp>
        <p:nvSpPr>
          <p:cNvPr id="287" name="Google Shape;287;p4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288" name="Google Shape;288;p43"/>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Instead of the log of current policy, PPO takes the ratio of current policy and old policy.</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Clipping the ratio and take the minimum of the two (clipped and unclipped).</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294" name="Google Shape;294;p4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pic>
        <p:nvPicPr>
          <p:cNvPr id="295" name="Google Shape;295;p44"/>
          <p:cNvPicPr preferRelativeResize="0"/>
          <p:nvPr/>
        </p:nvPicPr>
        <p:blipFill>
          <a:blip r:embed="rId3">
            <a:alphaModFix/>
          </a:blip>
          <a:stretch>
            <a:fillRect/>
          </a:stretch>
        </p:blipFill>
        <p:spPr>
          <a:xfrm>
            <a:off x="2976563" y="1229638"/>
            <a:ext cx="3190875" cy="638175"/>
          </a:xfrm>
          <a:prstGeom prst="rect">
            <a:avLst/>
          </a:prstGeom>
          <a:noFill/>
          <a:ln>
            <a:noFill/>
          </a:ln>
        </p:spPr>
      </p:pic>
      <p:pic>
        <p:nvPicPr>
          <p:cNvPr id="296" name="Google Shape;296;p44"/>
          <p:cNvPicPr preferRelativeResize="0"/>
          <p:nvPr/>
        </p:nvPicPr>
        <p:blipFill>
          <a:blip r:embed="rId4">
            <a:alphaModFix/>
          </a:blip>
          <a:stretch>
            <a:fillRect/>
          </a:stretch>
        </p:blipFill>
        <p:spPr>
          <a:xfrm>
            <a:off x="1975738" y="2543288"/>
            <a:ext cx="5305425" cy="647700"/>
          </a:xfrm>
          <a:prstGeom prst="rect">
            <a:avLst/>
          </a:prstGeom>
          <a:noFill/>
          <a:ln>
            <a:noFill/>
          </a:ln>
        </p:spPr>
      </p:pic>
      <p:pic>
        <p:nvPicPr>
          <p:cNvPr id="297" name="Google Shape;297;p44"/>
          <p:cNvPicPr preferRelativeResize="0"/>
          <p:nvPr/>
        </p:nvPicPr>
        <p:blipFill>
          <a:blip r:embed="rId5">
            <a:alphaModFix/>
          </a:blip>
          <a:stretch>
            <a:fillRect/>
          </a:stretch>
        </p:blipFill>
        <p:spPr>
          <a:xfrm>
            <a:off x="3235538" y="3416800"/>
            <a:ext cx="2708276" cy="1226825"/>
          </a:xfrm>
          <a:prstGeom prst="rect">
            <a:avLst/>
          </a:prstGeom>
          <a:noFill/>
          <a:ln>
            <a:noFill/>
          </a:ln>
        </p:spPr>
      </p:pic>
      <p:sp>
        <p:nvSpPr>
          <p:cNvPr id="298" name="Google Shape;298;p44"/>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6"/>
              </a:rPr>
              <a:t>Implementation</a:t>
            </a:r>
            <a:endParaRPr i="1" sz="900">
              <a:latin typeface="Lato Light"/>
              <a:ea typeface="Lato Light"/>
              <a:cs typeface="Lato Light"/>
              <a:sym typeface="La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04" name="Google Shape;304;p45"/>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Data ingestion</a:t>
            </a:r>
            <a:endParaRPr sz="2200">
              <a:latin typeface="Lato Light"/>
              <a:ea typeface="Lato Light"/>
              <a:cs typeface="Lato Light"/>
              <a:sym typeface="Lato Light"/>
            </a:endParaRPr>
          </a:p>
        </p:txBody>
      </p:sp>
      <p:sp>
        <p:nvSpPr>
          <p:cNvPr id="305" name="Google Shape;305;p45"/>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Previous models used the RAM version of AI Gym which provided a featured representation of the game state.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As we are using the raw pixels input with PPO, we do some pre-processing:</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Images are transformed to grayscale, so we only use 1 channel instead of 3 (RGB) in the CNN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Images are cropped (remove top score) and resized to 50% size,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which is enough for the Atari games and will reduce computational needs.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Images are stacked in blocks of 4 (C3D) so we can get more context (like the direction and speed of the ball).</a:t>
            </a:r>
            <a:endParaRPr sz="1200">
              <a:solidFill>
                <a:schemeClr val="dk1"/>
              </a:solidFill>
              <a:latin typeface="Lato Light"/>
              <a:ea typeface="Lato Light"/>
              <a:cs typeface="Lato Light"/>
              <a:sym typeface="Lato Light"/>
            </a:endParaRPr>
          </a:p>
        </p:txBody>
      </p:sp>
      <p:sp>
        <p:nvSpPr>
          <p:cNvPr id="311" name="Google Shape;311;p4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12" name="Google Shape;312;p46"/>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18" name="Google Shape;318;p47"/>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Training helpers</a:t>
            </a:r>
            <a:endParaRPr sz="2200">
              <a:latin typeface="Lato Light"/>
              <a:ea typeface="Lato Light"/>
              <a:cs typeface="Lato Light"/>
              <a:sym typeface="Lato Light"/>
            </a:endParaRPr>
          </a:p>
        </p:txBody>
      </p:sp>
      <p:sp>
        <p:nvSpPr>
          <p:cNvPr id="319" name="Google Shape;319;p47"/>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used a multi-worker approach, so we could have multiple threads running on multiple cores training the model. Most games were trained with 12 workers.</a:t>
            </a:r>
            <a:endParaRPr sz="1200">
              <a:solidFill>
                <a:schemeClr val="dk1"/>
              </a:solidFill>
              <a:latin typeface="Lato Light"/>
              <a:ea typeface="Lato Light"/>
              <a:cs typeface="Lato Light"/>
              <a:sym typeface="Lato Light"/>
            </a:endParaRPr>
          </a:p>
        </p:txBody>
      </p:sp>
      <p:sp>
        <p:nvSpPr>
          <p:cNvPr id="325" name="Google Shape;325;p4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26" name="Google Shape;326;p48"/>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32" name="Google Shape;332;p49"/>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Models</a:t>
            </a:r>
            <a:endParaRPr sz="2200">
              <a:latin typeface="Lato Light"/>
              <a:ea typeface="Lato Light"/>
              <a:cs typeface="Lato Light"/>
              <a:sym typeface="Lato Light"/>
            </a:endParaRPr>
          </a:p>
        </p:txBody>
      </p:sp>
      <p:sp>
        <p:nvSpPr>
          <p:cNvPr id="333" name="Google Shape;333;p49"/>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0"/>
          <p:cNvPicPr preferRelativeResize="0"/>
          <p:nvPr/>
        </p:nvPicPr>
        <p:blipFill>
          <a:blip r:embed="rId3">
            <a:alphaModFix/>
          </a:blip>
          <a:stretch>
            <a:fillRect/>
          </a:stretch>
        </p:blipFill>
        <p:spPr>
          <a:xfrm>
            <a:off x="1829500" y="1260427"/>
            <a:ext cx="5484999" cy="2622650"/>
          </a:xfrm>
          <a:prstGeom prst="rect">
            <a:avLst/>
          </a:prstGeom>
          <a:noFill/>
          <a:ln>
            <a:noFill/>
          </a:ln>
        </p:spPr>
      </p:pic>
      <p:sp>
        <p:nvSpPr>
          <p:cNvPr id="339" name="Google Shape;339;p5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a:t>
            </a:r>
            <a:endParaRPr sz="1000">
              <a:latin typeface="Lato Light"/>
              <a:ea typeface="Lato Light"/>
              <a:cs typeface="Lato Light"/>
              <a:sym typeface="Lato Light"/>
            </a:endParaRPr>
          </a:p>
        </p:txBody>
      </p:sp>
      <p:sp>
        <p:nvSpPr>
          <p:cNvPr id="340" name="Google Shape;340;p50"/>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4"/>
              </a:rPr>
              <a:t>Implementation</a:t>
            </a:r>
            <a:endParaRPr i="1" sz="900">
              <a:latin typeface="Lato Light"/>
              <a:ea typeface="Lato Light"/>
              <a:cs typeface="Lato Light"/>
              <a:sym typeface="Lato Light"/>
            </a:endParaRPr>
          </a:p>
        </p:txBody>
      </p:sp>
      <p:sp>
        <p:nvSpPr>
          <p:cNvPr id="341" name="Google Shape;341;p50"/>
          <p:cNvSpPr txBox="1"/>
          <p:nvPr/>
        </p:nvSpPr>
        <p:spPr>
          <a:xfrm>
            <a:off x="4123300" y="2254300"/>
            <a:ext cx="3210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3x3</a:t>
            </a:r>
            <a:endParaRPr sz="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nvSpPr>
        <p:spPr>
          <a:xfrm>
            <a:off x="84675" y="4790725"/>
            <a:ext cx="26388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 with A2C</a:t>
            </a:r>
            <a:endParaRPr sz="1000">
              <a:latin typeface="Lato Light"/>
              <a:ea typeface="Lato Light"/>
              <a:cs typeface="Lato Light"/>
              <a:sym typeface="Lato Light"/>
            </a:endParaRPr>
          </a:p>
        </p:txBody>
      </p:sp>
      <p:sp>
        <p:nvSpPr>
          <p:cNvPr id="347" name="Google Shape;347;p51"/>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Policy Proximal Optimization with A2C</a:t>
            </a:r>
            <a:endParaRPr sz="2200">
              <a:latin typeface="Lato Light"/>
              <a:ea typeface="Lato Light"/>
              <a:cs typeface="Lato Light"/>
              <a:sym typeface="Lato Light"/>
            </a:endParaRPr>
          </a:p>
        </p:txBody>
      </p:sp>
      <p:sp>
        <p:nvSpPr>
          <p:cNvPr id="348" name="Google Shape;348;p51"/>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76" name="Google Shape;76;p16"/>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What is Reinforcement Learning?</a:t>
            </a:r>
            <a:endParaRPr sz="2200">
              <a:latin typeface="Lato Light"/>
              <a:ea typeface="Lato Light"/>
              <a:cs typeface="Lato Light"/>
              <a:sym typeface="La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implemented PPO with Advantage Actor Critic using :</a:t>
            </a:r>
            <a:endParaRPr sz="1200">
              <a:solidFill>
                <a:schemeClr val="dk1"/>
              </a:solidFill>
              <a:latin typeface="Lato Light"/>
              <a:ea typeface="Lato Light"/>
              <a:cs typeface="Lato Light"/>
              <a:sym typeface="Lato Light"/>
            </a:endParaRPr>
          </a:p>
          <a:p>
            <a:pPr indent="0" lvl="0" marL="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Computed Value function: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Generalized Advantage Estimation (GAE):</a:t>
            </a:r>
            <a:endParaRPr sz="1200">
              <a:solidFill>
                <a:schemeClr val="dk1"/>
              </a:solidFill>
              <a:latin typeface="Lato Light"/>
              <a:ea typeface="Lato Light"/>
              <a:cs typeface="Lato Light"/>
              <a:sym typeface="Lato Light"/>
            </a:endParaRPr>
          </a:p>
          <a:p>
            <a:pPr indent="0" lvl="0" marL="457200" rtl="0" algn="l">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354" name="Google Shape;354;p52"/>
          <p:cNvSpPr txBox="1"/>
          <p:nvPr/>
        </p:nvSpPr>
        <p:spPr>
          <a:xfrm>
            <a:off x="84675" y="4790725"/>
            <a:ext cx="26388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Our Proposed Solution - PPO with A2C</a:t>
            </a:r>
            <a:endParaRPr sz="1000">
              <a:latin typeface="Lato Light"/>
              <a:ea typeface="Lato Light"/>
              <a:cs typeface="Lato Light"/>
              <a:sym typeface="Lato Light"/>
            </a:endParaRPr>
          </a:p>
        </p:txBody>
      </p:sp>
      <p:sp>
        <p:nvSpPr>
          <p:cNvPr id="355" name="Google Shape;355;p52"/>
          <p:cNvSpPr txBox="1"/>
          <p:nvPr/>
        </p:nvSpPr>
        <p:spPr>
          <a:xfrm>
            <a:off x="2779900" y="4790725"/>
            <a:ext cx="6262500" cy="26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900" u="sng">
                <a:solidFill>
                  <a:schemeClr val="hlink"/>
                </a:solidFill>
                <a:latin typeface="Lato Light"/>
                <a:ea typeface="Lato Light"/>
                <a:cs typeface="Lato Light"/>
                <a:sym typeface="Lato Light"/>
                <a:hlinkClick r:id="rId3"/>
              </a:rPr>
              <a:t>Implementation</a:t>
            </a:r>
            <a:endParaRPr i="1" sz="900">
              <a:latin typeface="Lato Light"/>
              <a:ea typeface="Lato Light"/>
              <a:cs typeface="Lato Light"/>
              <a:sym typeface="Lato Light"/>
            </a:endParaRPr>
          </a:p>
        </p:txBody>
      </p:sp>
      <p:pic>
        <p:nvPicPr>
          <p:cNvPr id="356" name="Google Shape;356;p52"/>
          <p:cNvPicPr preferRelativeResize="0"/>
          <p:nvPr/>
        </p:nvPicPr>
        <p:blipFill>
          <a:blip r:embed="rId4">
            <a:alphaModFix/>
          </a:blip>
          <a:stretch>
            <a:fillRect/>
          </a:stretch>
        </p:blipFill>
        <p:spPr>
          <a:xfrm>
            <a:off x="3577550" y="2420050"/>
            <a:ext cx="2024250" cy="479425"/>
          </a:xfrm>
          <a:prstGeom prst="rect">
            <a:avLst/>
          </a:prstGeom>
          <a:noFill/>
          <a:ln>
            <a:noFill/>
          </a:ln>
        </p:spPr>
      </p:pic>
      <p:pic>
        <p:nvPicPr>
          <p:cNvPr id="357" name="Google Shape;357;p52"/>
          <p:cNvPicPr preferRelativeResize="0"/>
          <p:nvPr/>
        </p:nvPicPr>
        <p:blipFill>
          <a:blip r:embed="rId5">
            <a:alphaModFix/>
          </a:blip>
          <a:stretch>
            <a:fillRect/>
          </a:stretch>
        </p:blipFill>
        <p:spPr>
          <a:xfrm>
            <a:off x="2123513" y="3570113"/>
            <a:ext cx="4896984" cy="479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Results</a:t>
            </a:r>
            <a:endParaRPr sz="2200">
              <a:latin typeface="Lato Light"/>
              <a:ea typeface="Lato Light"/>
              <a:cs typeface="Lato Light"/>
              <a:sym typeface="La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goal of this project is to solve Atari games from OpenAI Gym applying RL.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first implemented VPG, then A2C and finally PPO in order to understand how RL algorithms work.</a:t>
            </a:r>
            <a:endParaRPr sz="1200">
              <a:solidFill>
                <a:schemeClr val="dk1"/>
              </a:solidFill>
              <a:latin typeface="Lato Light"/>
              <a:ea typeface="Lato Light"/>
              <a:cs typeface="Lato Light"/>
              <a:sym typeface="Lato Light"/>
            </a:endParaRPr>
          </a:p>
        </p:txBody>
      </p:sp>
      <p:sp>
        <p:nvSpPr>
          <p:cNvPr id="368" name="Google Shape;368;p5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All the documentation, evidences, </a:t>
            </a:r>
            <a:r>
              <a:rPr lang="en-GB" sz="1200">
                <a:solidFill>
                  <a:schemeClr val="dk1"/>
                </a:solidFill>
                <a:latin typeface="Lato Light"/>
                <a:ea typeface="Lato Light"/>
                <a:cs typeface="Lato Light"/>
                <a:sym typeface="Lato Light"/>
              </a:rPr>
              <a:t>experiments</a:t>
            </a:r>
            <a:r>
              <a:rPr lang="en-GB" sz="1200">
                <a:solidFill>
                  <a:schemeClr val="dk1"/>
                </a:solidFill>
                <a:latin typeface="Lato Light"/>
                <a:ea typeface="Lato Light"/>
                <a:cs typeface="Lato Light"/>
                <a:sym typeface="Lato Light"/>
              </a:rPr>
              <a:t> and instructions to run them can be found here: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u="sng">
                <a:solidFill>
                  <a:schemeClr val="hlink"/>
                </a:solidFill>
                <a:latin typeface="Lato Light"/>
                <a:ea typeface="Lato Light"/>
                <a:cs typeface="Lato Light"/>
                <a:sym typeface="Lato Light"/>
                <a:hlinkClick r:id="rId3"/>
              </a:rPr>
              <a:t>https://github.com/DaniFojo/aidl-2020-spring-team-dani</a:t>
            </a:r>
            <a:endParaRPr sz="1200">
              <a:solidFill>
                <a:schemeClr val="dk1"/>
              </a:solidFill>
              <a:latin typeface="Lato Light"/>
              <a:ea typeface="Lato Light"/>
              <a:cs typeface="Lato Light"/>
              <a:sym typeface="Lato Light"/>
            </a:endParaRPr>
          </a:p>
        </p:txBody>
      </p:sp>
      <p:sp>
        <p:nvSpPr>
          <p:cNvPr id="374" name="Google Shape;374;p5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380" name="Google Shape;380;p56"/>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Experiments</a:t>
            </a:r>
            <a:endParaRPr sz="2200">
              <a:latin typeface="Lato Light"/>
              <a:ea typeface="Lato Light"/>
              <a:cs typeface="Lato Light"/>
              <a:sym typeface="La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386" name="Google Shape;386;p57"/>
          <p:cNvSpPr txBox="1"/>
          <p:nvPr/>
        </p:nvSpPr>
        <p:spPr>
          <a:xfrm>
            <a:off x="2737550" y="0"/>
            <a:ext cx="5552700" cy="15171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Policy Proximal Optimization</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Cart Pole</a:t>
            </a:r>
            <a:endParaRPr sz="1600">
              <a:latin typeface="Lato Light"/>
              <a:ea typeface="Lato Light"/>
              <a:cs typeface="Lato Light"/>
              <a:sym typeface="Lato Light"/>
            </a:endParaRPr>
          </a:p>
        </p:txBody>
      </p:sp>
      <p:pic>
        <p:nvPicPr>
          <p:cNvPr id="387" name="Google Shape;387;p57"/>
          <p:cNvPicPr preferRelativeResize="0"/>
          <p:nvPr/>
        </p:nvPicPr>
        <p:blipFill rotWithShape="1">
          <a:blip r:embed="rId3">
            <a:alphaModFix/>
          </a:blip>
          <a:srcRect b="3147" l="0" r="0" t="0"/>
          <a:stretch/>
        </p:blipFill>
        <p:spPr>
          <a:xfrm>
            <a:off x="2737550" y="2751775"/>
            <a:ext cx="3071050" cy="1954313"/>
          </a:xfrm>
          <a:prstGeom prst="rect">
            <a:avLst/>
          </a:prstGeom>
          <a:noFill/>
          <a:ln>
            <a:noFill/>
          </a:ln>
        </p:spPr>
      </p:pic>
      <p:sp>
        <p:nvSpPr>
          <p:cNvPr id="388" name="Google Shape;388;p57"/>
          <p:cNvSpPr txBox="1"/>
          <p:nvPr/>
        </p:nvSpPr>
        <p:spPr>
          <a:xfrm>
            <a:off x="2737550" y="1679225"/>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4"/>
              </a:rPr>
              <a:t>Implementation</a:t>
            </a:r>
            <a:endParaRPr i="1" sz="1300">
              <a:latin typeface="Lato Light"/>
              <a:ea typeface="Lato Light"/>
              <a:cs typeface="Lato Light"/>
              <a:sym typeface="La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394" name="Google Shape;394;p58"/>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Lunar Lander</a:t>
            </a:r>
            <a:endParaRPr sz="1600">
              <a:latin typeface="Lato Light"/>
              <a:ea typeface="Lato Light"/>
              <a:cs typeface="Lato Light"/>
              <a:sym typeface="Lato Light"/>
            </a:endParaRPr>
          </a:p>
        </p:txBody>
      </p:sp>
      <p:pic>
        <p:nvPicPr>
          <p:cNvPr id="395" name="Google Shape;395;p58"/>
          <p:cNvPicPr preferRelativeResize="0"/>
          <p:nvPr/>
        </p:nvPicPr>
        <p:blipFill rotWithShape="1">
          <a:blip r:embed="rId3">
            <a:alphaModFix/>
          </a:blip>
          <a:srcRect b="3975" l="0" r="2343" t="0"/>
          <a:stretch/>
        </p:blipFill>
        <p:spPr>
          <a:xfrm>
            <a:off x="6184025" y="1608675"/>
            <a:ext cx="2106225" cy="1553401"/>
          </a:xfrm>
          <a:prstGeom prst="rect">
            <a:avLst/>
          </a:prstGeom>
          <a:noFill/>
          <a:ln>
            <a:noFill/>
          </a:ln>
        </p:spPr>
      </p:pic>
      <p:pic>
        <p:nvPicPr>
          <p:cNvPr id="396" name="Google Shape;396;p58"/>
          <p:cNvPicPr preferRelativeResize="0"/>
          <p:nvPr/>
        </p:nvPicPr>
        <p:blipFill rotWithShape="1">
          <a:blip r:embed="rId4">
            <a:alphaModFix/>
          </a:blip>
          <a:srcRect b="0" l="0" r="2572" t="0"/>
          <a:stretch/>
        </p:blipFill>
        <p:spPr>
          <a:xfrm>
            <a:off x="2785762" y="1366688"/>
            <a:ext cx="3222075" cy="2228675"/>
          </a:xfrm>
          <a:prstGeom prst="rect">
            <a:avLst/>
          </a:prstGeom>
          <a:noFill/>
          <a:ln>
            <a:noFill/>
          </a:ln>
        </p:spPr>
      </p:pic>
      <p:sp>
        <p:nvSpPr>
          <p:cNvPr id="397" name="Google Shape;397;p58"/>
          <p:cNvSpPr txBox="1"/>
          <p:nvPr/>
        </p:nvSpPr>
        <p:spPr>
          <a:xfrm>
            <a:off x="2737538" y="748050"/>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5"/>
              </a:rPr>
              <a:t>Implementation</a:t>
            </a:r>
            <a:endParaRPr i="1" sz="1300">
              <a:latin typeface="Lato Light"/>
              <a:ea typeface="Lato Light"/>
              <a:cs typeface="Lato Light"/>
              <a:sym typeface="Lato Light"/>
            </a:endParaRPr>
          </a:p>
        </p:txBody>
      </p:sp>
      <p:pic>
        <p:nvPicPr>
          <p:cNvPr id="398" name="Google Shape;398;p58"/>
          <p:cNvPicPr preferRelativeResize="0"/>
          <p:nvPr/>
        </p:nvPicPr>
        <p:blipFill>
          <a:blip r:embed="rId6">
            <a:alphaModFix/>
          </a:blip>
          <a:stretch>
            <a:fillRect/>
          </a:stretch>
        </p:blipFill>
        <p:spPr>
          <a:xfrm>
            <a:off x="2330413" y="3623582"/>
            <a:ext cx="4036376" cy="135234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04" name="Google Shape;404;p59"/>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Pong</a:t>
            </a:r>
            <a:endParaRPr sz="1600">
              <a:latin typeface="Lato Light"/>
              <a:ea typeface="Lato Light"/>
              <a:cs typeface="Lato Light"/>
              <a:sym typeface="Lato Light"/>
            </a:endParaRPr>
          </a:p>
        </p:txBody>
      </p:sp>
      <p:sp>
        <p:nvSpPr>
          <p:cNvPr id="405" name="Google Shape;405;p59"/>
          <p:cNvSpPr txBox="1"/>
          <p:nvPr/>
        </p:nvSpPr>
        <p:spPr>
          <a:xfrm>
            <a:off x="2737550" y="839775"/>
            <a:ext cx="31740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3"/>
              </a:rPr>
              <a:t>Implementation</a:t>
            </a:r>
            <a:endParaRPr i="1" sz="1300">
              <a:latin typeface="Lato Light"/>
              <a:ea typeface="Lato Light"/>
              <a:cs typeface="Lato Light"/>
              <a:sym typeface="Lato Light"/>
            </a:endParaRPr>
          </a:p>
        </p:txBody>
      </p:sp>
      <p:pic>
        <p:nvPicPr>
          <p:cNvPr id="406" name="Google Shape;406;p59"/>
          <p:cNvPicPr preferRelativeResize="0"/>
          <p:nvPr/>
        </p:nvPicPr>
        <p:blipFill rotWithShape="1">
          <a:blip r:embed="rId4">
            <a:alphaModFix/>
          </a:blip>
          <a:srcRect b="14288" l="48173" r="0" t="0"/>
          <a:stretch/>
        </p:blipFill>
        <p:spPr>
          <a:xfrm>
            <a:off x="2826474" y="3299125"/>
            <a:ext cx="2462374" cy="1752600"/>
          </a:xfrm>
          <a:prstGeom prst="rect">
            <a:avLst/>
          </a:prstGeom>
          <a:noFill/>
          <a:ln>
            <a:noFill/>
          </a:ln>
        </p:spPr>
      </p:pic>
      <p:pic>
        <p:nvPicPr>
          <p:cNvPr id="407" name="Google Shape;407;p59"/>
          <p:cNvPicPr preferRelativeResize="0"/>
          <p:nvPr/>
        </p:nvPicPr>
        <p:blipFill>
          <a:blip r:embed="rId5">
            <a:alphaModFix/>
          </a:blip>
          <a:stretch>
            <a:fillRect/>
          </a:stretch>
        </p:blipFill>
        <p:spPr>
          <a:xfrm>
            <a:off x="2826475" y="1495875"/>
            <a:ext cx="1143000" cy="1752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13" name="Google Shape;413;p60"/>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Space Invaders</a:t>
            </a:r>
            <a:endParaRPr sz="1600">
              <a:latin typeface="Lato Light"/>
              <a:ea typeface="Lato Light"/>
              <a:cs typeface="Lato Light"/>
              <a:sym typeface="Lato Light"/>
            </a:endParaRPr>
          </a:p>
        </p:txBody>
      </p:sp>
      <p:sp>
        <p:nvSpPr>
          <p:cNvPr id="414" name="Google Shape;414;p60"/>
          <p:cNvSpPr txBox="1"/>
          <p:nvPr/>
        </p:nvSpPr>
        <p:spPr>
          <a:xfrm>
            <a:off x="2737550" y="839775"/>
            <a:ext cx="31740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3"/>
              </a:rPr>
              <a:t>Implementation</a:t>
            </a:r>
            <a:endParaRPr i="1" sz="1300">
              <a:latin typeface="Lato Light"/>
              <a:ea typeface="Lato Light"/>
              <a:cs typeface="Lato Light"/>
              <a:sym typeface="Lato Light"/>
            </a:endParaRPr>
          </a:p>
        </p:txBody>
      </p:sp>
      <p:pic>
        <p:nvPicPr>
          <p:cNvPr id="415" name="Google Shape;415;p60"/>
          <p:cNvPicPr preferRelativeResize="0"/>
          <p:nvPr/>
        </p:nvPicPr>
        <p:blipFill>
          <a:blip r:embed="rId4">
            <a:alphaModFix/>
          </a:blip>
          <a:stretch>
            <a:fillRect/>
          </a:stretch>
        </p:blipFill>
        <p:spPr>
          <a:xfrm>
            <a:off x="2737550" y="3422725"/>
            <a:ext cx="5263451" cy="1629000"/>
          </a:xfrm>
          <a:prstGeom prst="rect">
            <a:avLst/>
          </a:prstGeom>
          <a:noFill/>
          <a:ln>
            <a:noFill/>
          </a:ln>
        </p:spPr>
      </p:pic>
      <p:pic>
        <p:nvPicPr>
          <p:cNvPr id="416" name="Google Shape;416;p60"/>
          <p:cNvPicPr preferRelativeResize="0"/>
          <p:nvPr/>
        </p:nvPicPr>
        <p:blipFill>
          <a:blip r:embed="rId5">
            <a:alphaModFix/>
          </a:blip>
          <a:stretch>
            <a:fillRect/>
          </a:stretch>
        </p:blipFill>
        <p:spPr>
          <a:xfrm>
            <a:off x="2812375" y="1495874"/>
            <a:ext cx="1188106" cy="1813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22" name="Google Shape;422;p61"/>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Breakout</a:t>
            </a:r>
            <a:endParaRPr sz="1600">
              <a:latin typeface="Lato Light"/>
              <a:ea typeface="Lato Light"/>
              <a:cs typeface="Lato Light"/>
              <a:sym typeface="Lato Light"/>
            </a:endParaRPr>
          </a:p>
        </p:txBody>
      </p:sp>
      <p:sp>
        <p:nvSpPr>
          <p:cNvPr id="423" name="Google Shape;423;p61"/>
          <p:cNvSpPr txBox="1"/>
          <p:nvPr/>
        </p:nvSpPr>
        <p:spPr>
          <a:xfrm>
            <a:off x="2785738" y="839775"/>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3"/>
              </a:rPr>
              <a:t>Implementation</a:t>
            </a:r>
            <a:endParaRPr i="1" sz="1300">
              <a:latin typeface="Lato Light"/>
              <a:ea typeface="Lato Light"/>
              <a:cs typeface="Lato Light"/>
              <a:sym typeface="Lato Light"/>
            </a:endParaRPr>
          </a:p>
        </p:txBody>
      </p:sp>
      <p:pic>
        <p:nvPicPr>
          <p:cNvPr id="424" name="Google Shape;424;p61"/>
          <p:cNvPicPr preferRelativeResize="0"/>
          <p:nvPr/>
        </p:nvPicPr>
        <p:blipFill>
          <a:blip r:embed="rId4">
            <a:alphaModFix/>
          </a:blip>
          <a:stretch>
            <a:fillRect/>
          </a:stretch>
        </p:blipFill>
        <p:spPr>
          <a:xfrm>
            <a:off x="300450" y="1495875"/>
            <a:ext cx="8096297" cy="299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 Reinforcement Learning we have an agent in an unknown environment that can obtain some rewards by interacting with it. The agent ought to take actions so as to maximize cumulative rewards.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p:txBody>
      </p:sp>
      <p:sp>
        <p:nvSpPr>
          <p:cNvPr id="82" name="Google Shape;82;p1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pic>
        <p:nvPicPr>
          <p:cNvPr id="83" name="Google Shape;83;p17"/>
          <p:cNvPicPr preferRelativeResize="0"/>
          <p:nvPr/>
        </p:nvPicPr>
        <p:blipFill>
          <a:blip r:embed="rId3">
            <a:alphaModFix/>
          </a:blip>
          <a:stretch>
            <a:fillRect/>
          </a:stretch>
        </p:blipFill>
        <p:spPr>
          <a:xfrm>
            <a:off x="2917350" y="2675375"/>
            <a:ext cx="3344651" cy="1290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2"/>
          <p:cNvPicPr preferRelativeResize="0"/>
          <p:nvPr/>
        </p:nvPicPr>
        <p:blipFill>
          <a:blip r:embed="rId3">
            <a:alphaModFix/>
          </a:blip>
          <a:stretch>
            <a:fillRect/>
          </a:stretch>
        </p:blipFill>
        <p:spPr>
          <a:xfrm>
            <a:off x="957925" y="3097876"/>
            <a:ext cx="6858001" cy="1772292"/>
          </a:xfrm>
          <a:prstGeom prst="rect">
            <a:avLst/>
          </a:prstGeom>
          <a:noFill/>
          <a:ln>
            <a:noFill/>
          </a:ln>
        </p:spPr>
      </p:pic>
      <p:sp>
        <p:nvSpPr>
          <p:cNvPr id="430" name="Google Shape;430;p6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Results</a:t>
            </a:r>
            <a:endParaRPr sz="1000">
              <a:latin typeface="Lato Light"/>
              <a:ea typeface="Lato Light"/>
              <a:cs typeface="Lato Light"/>
              <a:sym typeface="Lato Light"/>
            </a:endParaRPr>
          </a:p>
        </p:txBody>
      </p:sp>
      <p:sp>
        <p:nvSpPr>
          <p:cNvPr id="431" name="Google Shape;431;p62"/>
          <p:cNvSpPr txBox="1"/>
          <p:nvPr/>
        </p:nvSpPr>
        <p:spPr>
          <a:xfrm>
            <a:off x="2737550" y="0"/>
            <a:ext cx="5552700" cy="10794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2200">
                <a:latin typeface="Lato Light"/>
                <a:ea typeface="Lato Light"/>
                <a:cs typeface="Lato Light"/>
                <a:sym typeface="Lato Light"/>
              </a:rPr>
              <a:t>Proximal Policy Optimization</a:t>
            </a:r>
            <a:endParaRPr sz="2200">
              <a:latin typeface="Lato Light"/>
              <a:ea typeface="Lato Light"/>
              <a:cs typeface="Lato Light"/>
              <a:sym typeface="Lato Light"/>
            </a:endParaRPr>
          </a:p>
          <a:p>
            <a:pPr indent="0" lvl="0" marL="0" rtl="0" algn="l">
              <a:lnSpc>
                <a:spcPct val="150000"/>
              </a:lnSpc>
              <a:spcBef>
                <a:spcPts val="0"/>
              </a:spcBef>
              <a:spcAft>
                <a:spcPts val="0"/>
              </a:spcAft>
              <a:buNone/>
            </a:pPr>
            <a:r>
              <a:rPr lang="en-GB" sz="1600">
                <a:latin typeface="Lato Light"/>
                <a:ea typeface="Lato Light"/>
                <a:cs typeface="Lato Light"/>
                <a:sym typeface="Lato Light"/>
              </a:rPr>
              <a:t>Breakout</a:t>
            </a:r>
            <a:endParaRPr sz="1600">
              <a:latin typeface="Lato Light"/>
              <a:ea typeface="Lato Light"/>
              <a:cs typeface="Lato Light"/>
              <a:sym typeface="Lato Light"/>
            </a:endParaRPr>
          </a:p>
        </p:txBody>
      </p:sp>
      <p:sp>
        <p:nvSpPr>
          <p:cNvPr id="432" name="Google Shape;432;p62"/>
          <p:cNvSpPr txBox="1"/>
          <p:nvPr/>
        </p:nvSpPr>
        <p:spPr>
          <a:xfrm>
            <a:off x="2785738" y="839775"/>
            <a:ext cx="3125700" cy="6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300" u="sng">
                <a:solidFill>
                  <a:schemeClr val="hlink"/>
                </a:solidFill>
                <a:latin typeface="Lato Light"/>
                <a:ea typeface="Lato Light"/>
                <a:cs typeface="Lato Light"/>
                <a:sym typeface="Lato Light"/>
                <a:hlinkClick r:id="rId4"/>
              </a:rPr>
              <a:t>Implementation</a:t>
            </a:r>
            <a:endParaRPr i="1" sz="1300">
              <a:latin typeface="Lato Light"/>
              <a:ea typeface="Lato Light"/>
              <a:cs typeface="Lato Light"/>
              <a:sym typeface="Lato Light"/>
            </a:endParaRPr>
          </a:p>
        </p:txBody>
      </p:sp>
      <p:sp>
        <p:nvSpPr>
          <p:cNvPr id="433" name="Google Shape;433;p62"/>
          <p:cNvSpPr txBox="1"/>
          <p:nvPr/>
        </p:nvSpPr>
        <p:spPr>
          <a:xfrm>
            <a:off x="2715625" y="2792525"/>
            <a:ext cx="10479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1"/>
                </a:solidFill>
                <a:latin typeface="Lato Light"/>
                <a:ea typeface="Lato Light"/>
                <a:cs typeface="Lato Light"/>
                <a:sym typeface="Lato Light"/>
              </a:rPr>
              <a:t>1k</a:t>
            </a:r>
            <a:endParaRPr sz="1000">
              <a:latin typeface="Lato Light"/>
              <a:ea typeface="Lato Light"/>
              <a:cs typeface="Lato Light"/>
              <a:sym typeface="Lato Light"/>
            </a:endParaRPr>
          </a:p>
        </p:txBody>
      </p:sp>
      <p:sp>
        <p:nvSpPr>
          <p:cNvPr id="434" name="Google Shape;434;p62"/>
          <p:cNvSpPr txBox="1"/>
          <p:nvPr/>
        </p:nvSpPr>
        <p:spPr>
          <a:xfrm>
            <a:off x="4026125" y="2792525"/>
            <a:ext cx="10479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1"/>
                </a:solidFill>
                <a:latin typeface="Lato Light"/>
                <a:ea typeface="Lato Light"/>
                <a:cs typeface="Lato Light"/>
                <a:sym typeface="Lato Light"/>
              </a:rPr>
              <a:t>100k</a:t>
            </a:r>
            <a:endParaRPr sz="1000">
              <a:latin typeface="Lato Light"/>
              <a:ea typeface="Lato Light"/>
              <a:cs typeface="Lato Light"/>
              <a:sym typeface="Lato Light"/>
            </a:endParaRPr>
          </a:p>
        </p:txBody>
      </p:sp>
      <p:pic>
        <p:nvPicPr>
          <p:cNvPr id="435" name="Google Shape;435;p62"/>
          <p:cNvPicPr preferRelativeResize="0"/>
          <p:nvPr/>
        </p:nvPicPr>
        <p:blipFill>
          <a:blip r:embed="rId5">
            <a:alphaModFix/>
          </a:blip>
          <a:stretch>
            <a:fillRect/>
          </a:stretch>
        </p:blipFill>
        <p:spPr>
          <a:xfrm>
            <a:off x="2715625" y="1395625"/>
            <a:ext cx="1047750" cy="1352550"/>
          </a:xfrm>
          <a:prstGeom prst="rect">
            <a:avLst/>
          </a:prstGeom>
          <a:noFill/>
          <a:ln>
            <a:noFill/>
          </a:ln>
        </p:spPr>
      </p:pic>
      <p:pic>
        <p:nvPicPr>
          <p:cNvPr id="436" name="Google Shape;436;p62"/>
          <p:cNvPicPr preferRelativeResize="0"/>
          <p:nvPr/>
        </p:nvPicPr>
        <p:blipFill>
          <a:blip r:embed="rId6">
            <a:alphaModFix/>
          </a:blip>
          <a:stretch>
            <a:fillRect/>
          </a:stretch>
        </p:blipFill>
        <p:spPr>
          <a:xfrm>
            <a:off x="4026200" y="1395625"/>
            <a:ext cx="1047750" cy="1352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Conclusion</a:t>
            </a:r>
            <a:endParaRPr sz="2200">
              <a:latin typeface="Lato Light"/>
              <a:ea typeface="Lato Light"/>
              <a:cs typeface="Lato Light"/>
              <a:sym typeface="La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5" name="Shape 445"/>
        <p:cNvGrpSpPr/>
        <p:nvPr/>
      </p:nvGrpSpPr>
      <p:grpSpPr>
        <a:xfrm>
          <a:off x="0" y="0"/>
          <a:ext cx="0" cy="0"/>
          <a:chOff x="0" y="0"/>
          <a:chExt cx="0" cy="0"/>
        </a:xfrm>
      </p:grpSpPr>
      <p:sp>
        <p:nvSpPr>
          <p:cNvPr id="446" name="Google Shape;446;p64"/>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During this project we learned how to implement Reinforcement Learning algorithms gradually, starting with Vanilla Policy Gradients, then Advantage Actor Critic and finally PPO.</a:t>
            </a:r>
            <a:endParaRPr sz="1200">
              <a:solidFill>
                <a:schemeClr val="dk1"/>
              </a:solidFill>
              <a:latin typeface="Lato Light"/>
              <a:ea typeface="Lato Light"/>
              <a:cs typeface="Lato Light"/>
              <a:sym typeface="Lato Light"/>
            </a:endParaRPr>
          </a:p>
        </p:txBody>
      </p:sp>
      <p:sp>
        <p:nvSpPr>
          <p:cNvPr id="447" name="Google Shape;447;p6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1" name="Shape 451"/>
        <p:cNvGrpSpPr/>
        <p:nvPr/>
      </p:nvGrpSpPr>
      <p:grpSpPr>
        <a:xfrm>
          <a:off x="0" y="0"/>
          <a:ext cx="0" cy="0"/>
          <a:chOff x="0" y="0"/>
          <a:chExt cx="0" cy="0"/>
        </a:xfrm>
      </p:grpSpPr>
      <p:sp>
        <p:nvSpPr>
          <p:cNvPr id="452" name="Google Shape;452;p65"/>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One of the first issues we faced is the hardware limitation.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It took a lot of time to train the models, and the batch size was also limited to the hardware compute power.</a:t>
            </a:r>
            <a:endParaRPr sz="1200">
              <a:solidFill>
                <a:schemeClr val="dk1"/>
              </a:solidFill>
              <a:latin typeface="Lato Light"/>
              <a:ea typeface="Lato Light"/>
              <a:cs typeface="Lato Light"/>
              <a:sym typeface="Lato Light"/>
            </a:endParaRPr>
          </a:p>
        </p:txBody>
      </p:sp>
      <p:sp>
        <p:nvSpPr>
          <p:cNvPr id="453" name="Google Shape;453;p65"/>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7" name="Shape 457"/>
        <p:cNvGrpSpPr/>
        <p:nvPr/>
      </p:nvGrpSpPr>
      <p:grpSpPr>
        <a:xfrm>
          <a:off x="0" y="0"/>
          <a:ext cx="0" cy="0"/>
          <a:chOff x="0" y="0"/>
          <a:chExt cx="0" cy="0"/>
        </a:xfrm>
      </p:grpSpPr>
      <p:sp>
        <p:nvSpPr>
          <p:cNvPr id="458" name="Google Shape;458;p66"/>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have observed that in PPO with A2C the models were training successfully in simple environments, but when complexity was increased [Atari] we needed more episodes and the model was unable to solve the environments.</a:t>
            </a:r>
            <a:endParaRPr sz="1200">
              <a:solidFill>
                <a:schemeClr val="dk1"/>
              </a:solidFill>
              <a:latin typeface="Lato Light"/>
              <a:ea typeface="Lato Light"/>
              <a:cs typeface="Lato Light"/>
              <a:sym typeface="Lato Light"/>
            </a:endParaRPr>
          </a:p>
        </p:txBody>
      </p:sp>
      <p:sp>
        <p:nvSpPr>
          <p:cNvPr id="459" name="Google Shape;459;p66"/>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3" name="Shape 463"/>
        <p:cNvGrpSpPr/>
        <p:nvPr/>
      </p:nvGrpSpPr>
      <p:grpSpPr>
        <a:xfrm>
          <a:off x="0" y="0"/>
          <a:ext cx="0" cy="0"/>
          <a:chOff x="0" y="0"/>
          <a:chExt cx="0" cy="0"/>
        </a:xfrm>
      </p:grpSpPr>
      <p:sp>
        <p:nvSpPr>
          <p:cNvPr id="464" name="Google Shape;464;p67"/>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have seen that it is very important to monitor the performance of the models with tools like TensorBoard.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Both monitoring and testing different techniques led us to the final algorithm, with which we would be able to train a model that was able to solve the Atari environments.</a:t>
            </a:r>
            <a:endParaRPr sz="1200">
              <a:solidFill>
                <a:schemeClr val="dk1"/>
              </a:solidFill>
              <a:latin typeface="Lato Light"/>
              <a:ea typeface="Lato Light"/>
              <a:cs typeface="Lato Light"/>
              <a:sym typeface="Lato Light"/>
            </a:endParaRPr>
          </a:p>
        </p:txBody>
      </p:sp>
      <p:sp>
        <p:nvSpPr>
          <p:cNvPr id="465" name="Google Shape;465;p67"/>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9" name="Shape 469"/>
        <p:cNvGrpSpPr/>
        <p:nvPr/>
      </p:nvGrpSpPr>
      <p:grpSpPr>
        <a:xfrm>
          <a:off x="0" y="0"/>
          <a:ext cx="0" cy="0"/>
          <a:chOff x="0" y="0"/>
          <a:chExt cx="0" cy="0"/>
        </a:xfrm>
      </p:grpSpPr>
      <p:sp>
        <p:nvSpPr>
          <p:cNvPr id="470" name="Google Shape;470;p68"/>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It has been very challenging, specially with PPO.</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There are many factors to take into account: hyperparameters, architecture, data pre-processing, training length...</a:t>
            </a:r>
            <a:endParaRPr sz="1200">
              <a:solidFill>
                <a:schemeClr val="dk1"/>
              </a:solidFill>
              <a:latin typeface="Lato Light"/>
              <a:ea typeface="Lato Light"/>
              <a:cs typeface="Lato Light"/>
              <a:sym typeface="Lato Light"/>
            </a:endParaRPr>
          </a:p>
        </p:txBody>
      </p:sp>
      <p:sp>
        <p:nvSpPr>
          <p:cNvPr id="471" name="Google Shape;471;p6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5" name="Shape 475"/>
        <p:cNvGrpSpPr/>
        <p:nvPr/>
      </p:nvGrpSpPr>
      <p:grpSpPr>
        <a:xfrm>
          <a:off x="0" y="0"/>
          <a:ext cx="0" cy="0"/>
          <a:chOff x="0" y="0"/>
          <a:chExt cx="0" cy="0"/>
        </a:xfrm>
      </p:grpSpPr>
      <p:sp>
        <p:nvSpPr>
          <p:cNvPr id="476" name="Google Shape;476;p6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Deep Learning has a huge community behind it, which makes it easier to find help and resources.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However, some DL challenges can lead you to face very specific problems which might be cryptic and harder to solve.</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believe, right now, this is </a:t>
            </a:r>
            <a:r>
              <a:rPr lang="en-GB" sz="1200">
                <a:solidFill>
                  <a:schemeClr val="dk1"/>
                </a:solidFill>
                <a:latin typeface="Lato Light"/>
                <a:ea typeface="Lato Light"/>
                <a:cs typeface="Lato Light"/>
                <a:sym typeface="Lato Light"/>
              </a:rPr>
              <a:t>especially</a:t>
            </a:r>
            <a:r>
              <a:rPr lang="en-GB" sz="1200">
                <a:solidFill>
                  <a:schemeClr val="dk1"/>
                </a:solidFill>
                <a:latin typeface="Lato Light"/>
                <a:ea typeface="Lato Light"/>
                <a:cs typeface="Lato Light"/>
                <a:sym typeface="Lato Light"/>
              </a:rPr>
              <a:t> true for RL.</a:t>
            </a:r>
            <a:endParaRPr sz="1200">
              <a:solidFill>
                <a:schemeClr val="dk1"/>
              </a:solidFill>
              <a:latin typeface="Lato Light"/>
              <a:ea typeface="Lato Light"/>
              <a:cs typeface="Lato Light"/>
              <a:sym typeface="Lato Light"/>
            </a:endParaRPr>
          </a:p>
        </p:txBody>
      </p:sp>
      <p:sp>
        <p:nvSpPr>
          <p:cNvPr id="477" name="Google Shape;477;p6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1" name="Shape 481"/>
        <p:cNvGrpSpPr/>
        <p:nvPr/>
      </p:nvGrpSpPr>
      <p:grpSpPr>
        <a:xfrm>
          <a:off x="0" y="0"/>
          <a:ext cx="0" cy="0"/>
          <a:chOff x="0" y="0"/>
          <a:chExt cx="0" cy="0"/>
        </a:xfrm>
      </p:grpSpPr>
      <p:sp>
        <p:nvSpPr>
          <p:cNvPr id="482" name="Google Shape;482;p70"/>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Somos solo 3 lo q ha supuesto aumetar la carga de trabajo</a:t>
            </a:r>
            <a:endParaRPr sz="1200">
              <a:solidFill>
                <a:schemeClr val="dk1"/>
              </a:solidFill>
              <a:latin typeface="Lato Light"/>
              <a:ea typeface="Lato Light"/>
              <a:cs typeface="Lato Light"/>
              <a:sym typeface="Lato Light"/>
            </a:endParaRPr>
          </a:p>
        </p:txBody>
      </p:sp>
      <p:sp>
        <p:nvSpPr>
          <p:cNvPr id="483" name="Google Shape;483;p7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Conclusions</a:t>
            </a:r>
            <a:endParaRPr sz="1000">
              <a:latin typeface="Lato Light"/>
              <a:ea typeface="Lato Light"/>
              <a:cs typeface="Lato Light"/>
              <a:sym typeface="Lato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1"/>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Bibliography</a:t>
            </a:r>
            <a:endParaRPr sz="2200">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89" name="Google Shape;89;p18"/>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Why Reinforcement Learning?</a:t>
            </a:r>
            <a:endParaRPr sz="2200">
              <a:latin typeface="Lato Light"/>
              <a:ea typeface="Lato Light"/>
              <a:cs typeface="Lato Light"/>
              <a:sym typeface="La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2"/>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3"/>
              </a:rPr>
              <a:t>Learning from the memory of Atari 2600</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4"/>
              </a:rPr>
              <a:t>https://arxiv.org/pdf/1605.01335.pdf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5"/>
              </a:rPr>
              <a:t>High-dimensional Continuous Control Using Generalized Advantage Estimation</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6"/>
              </a:rPr>
              <a:t>https://arxiv.org/pdf/1506.02438.pdf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7"/>
              </a:rPr>
              <a:t>What Matters In On-Policy Reinforcement Learning? A Large-Scale Empirical Study</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8"/>
              </a:rPr>
              <a:t>https://arxiv.org/pdf/2006.05990.pdf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9"/>
              </a:rPr>
              <a:t>Stabilizing Transformers For Reinforcement Learning</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0"/>
              </a:rPr>
              <a:t>https://arxiv.org/pdf/1910.06764.pdf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11"/>
              </a:rPr>
              <a:t>RL — Proximal Policy Optimization (PPO) Explained | by Jonathan Hui</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2"/>
              </a:rPr>
              <a:t>https://medium.com/@jonathan_hui/rl-proximal-policy-optimization-ppo-explained-77f014ec3f12</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13"/>
              </a:rPr>
              <a:t>A (Long) Peek into Reinforcement Learning</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4"/>
              </a:rPr>
              <a:t>https://lilianweng.github.io/lil-log/2018/02/19/a-long-peek-into-reinforcement-learning.html</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15"/>
              </a:rPr>
              <a:t>Proximal Policy Optimization Algorithms</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6"/>
              </a:rPr>
              <a:t>https://arxiv.org/pdf/1707.06347.pdf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7"/>
              </a:rPr>
              <a:t>https://openai.com/blog/openai-baselines-ppo/</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 (PPO)</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8"/>
              </a:rPr>
              <a:t>https://towardsdatascience.com/proximal-policy-optimization-ppo-with-tensorflow-2-x-89c9430ecc26</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RL — Proximal Policy Optimization (PPO) Explained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9"/>
              </a:rPr>
              <a:t>https://medium.com/@jonathan_hui/rl-proximal-policy-optimization-ppo-explained-77f014ec3f12</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p:txBody>
      </p:sp>
      <p:sp>
        <p:nvSpPr>
          <p:cNvPr id="494" name="Google Shape;494;p72"/>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Bibliography</a:t>
            </a:r>
            <a:endParaRPr sz="1000">
              <a:latin typeface="Lato Light"/>
              <a:ea typeface="Lato Light"/>
              <a:cs typeface="Lato Light"/>
              <a:sym typeface="Lato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3"/>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Understanding Actor Critic Methods and A2C</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3"/>
              </a:rPr>
              <a:t>https://towardsdatascience.com/understanding-actor-critic-methods-931b97b6df3f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Cartpole - Introduction to Reinforcement Learning (DQN - Deep Q-Learning)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4"/>
              </a:rPr>
              <a:t>https://towardsdatascience.com/cartpole-introduction-to-reinforcement-learning-ed0eb5b58288</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latin typeface="Lato Light"/>
              <a:ea typeface="Lato Light"/>
              <a:cs typeface="Lato Light"/>
              <a:sym typeface="Lato Light"/>
            </a:endParaRPr>
          </a:p>
          <a:p>
            <a:pPr indent="0" lvl="0" marL="0" rtl="0" algn="l">
              <a:lnSpc>
                <a:spcPct val="115000"/>
              </a:lnSpc>
              <a:spcBef>
                <a:spcPts val="0"/>
              </a:spcBef>
              <a:spcAft>
                <a:spcPts val="0"/>
              </a:spcAft>
              <a:buNone/>
            </a:pPr>
            <a:r>
              <a:rPr lang="en-GB" sz="800">
                <a:uFill>
                  <a:noFill/>
                </a:uFill>
                <a:latin typeface="Lato Light"/>
                <a:ea typeface="Lato Light"/>
                <a:cs typeface="Lato Light"/>
                <a:sym typeface="Lato Light"/>
                <a:hlinkClick r:id="rId5"/>
              </a:rPr>
              <a:t>Docs</a:t>
            </a:r>
            <a:r>
              <a:rPr lang="en-GB" sz="800">
                <a:latin typeface="Lato Light"/>
                <a:ea typeface="Lato Light"/>
                <a:cs typeface="Lato Light"/>
                <a:sym typeface="Lato Light"/>
              </a:rPr>
              <a:t> </a:t>
            </a:r>
            <a:r>
              <a:rPr lang="en-GB" sz="800">
                <a:solidFill>
                  <a:schemeClr val="dk1"/>
                </a:solidFill>
                <a:latin typeface="Lato Light"/>
                <a:ea typeface="Lato Light"/>
                <a:cs typeface="Lato Light"/>
                <a:sym typeface="Lato Light"/>
              </a:rPr>
              <a:t>» Proximal Policy Optimization</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6"/>
              </a:rPr>
              <a:t>https://spinningup.openai.com/en/latest/algorithms/ppo.html#documentation-pytorch-version</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RL — Policy Gradient Explained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7"/>
              </a:rPr>
              <a:t>https://medium.com/@jonathan_hui/rl-policy-gradients-explained-9b13b688b146</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RL — Policy Gradients Explained (Part 2)</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8"/>
              </a:rPr>
              <a:t>https://medium.com/@jonathan_hui/rl-policy-gradients-explained-advanced-topic-20c2b81a9a8b</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Asynchronous Methods for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9"/>
              </a:rPr>
              <a:t>https://arxiv.org/pdf/1602.01783.pdf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Reinforcement learning algorithms with Generalized Advantage Estimation</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0"/>
              </a:rPr>
              <a:t>https://github.com/bsivanantham/GAE</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 Tutorial (Part 1/2: Actor-Critic Method)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1"/>
              </a:rPr>
              <a:t>https://towardsdatascience.com/proximal-policy-optimization-tutorial-part-1-actor-critic-method-d53f9afffbf6</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Proximal Policy Optimization Tutorial (Part 2/2: GAE and PPO loss)</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2"/>
              </a:rPr>
              <a:t>https://towardsdatascience.com/proximal-policy-optimization-tutorial-part-2-2-gae-and-ppo-loss-fe1b3c5549e8</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Applications of Reinforcement Learning in Real World</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13"/>
              </a:rPr>
              <a:t>https://towardsdatascience.com/applications-of-reinforcement-learning-in-real-world-1a94955bcd12</a:t>
            </a:r>
            <a:endParaRPr sz="800">
              <a:solidFill>
                <a:schemeClr val="dk1"/>
              </a:solidFill>
              <a:latin typeface="Lato Light"/>
              <a:ea typeface="Lato Light"/>
              <a:cs typeface="Lato Light"/>
              <a:sym typeface="Lato Light"/>
            </a:endParaRPr>
          </a:p>
        </p:txBody>
      </p:sp>
      <p:sp>
        <p:nvSpPr>
          <p:cNvPr id="500" name="Google Shape;500;p73"/>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Bibliography</a:t>
            </a:r>
            <a:endParaRPr sz="1000">
              <a:latin typeface="Lato Light"/>
              <a:ea typeface="Lato Light"/>
              <a:cs typeface="Lato Light"/>
              <a:sym typeface="La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txBox="1"/>
          <p:nvPr/>
        </p:nvSpPr>
        <p:spPr>
          <a:xfrm>
            <a:off x="719675" y="359175"/>
            <a:ext cx="7740000" cy="4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Human-level control through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3"/>
              </a:rPr>
              <a:t>https://storage.googleapis.com/deepmind-media/dqn/DQNNaturePaper.pdf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Playing Atari with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4"/>
              </a:rPr>
              <a:t>https://deepmind.com/research/publications/playing-atari-deep-reinforcement-learning</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UC Berkeley Reward-Free RL Beats SOTA Reward-Based RL</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5"/>
              </a:rPr>
              <a:t>https://syncedreview-com.cdn.ampproject.org/v/s/syncedreview.com/2020/09/21/uc-berkeley-reward-free-rl-beats-sota-reward-based-rl/amp/?usqp=mq331AQFKAGwASA%3D&amp;amp_js_v=0.1#referrer=https%3A%2F%2Fwww.google.com&amp;amp_tf=De%20%251%24s&amp;ampshare=https%3A%2F%2Fsyncedreview.com%2F2020%2F09%2F21%2Fuc-berkeley-reward-free-rl-beats-sota-reward-based-rl%2F</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From 0 to 200 - lessons learned from solving Atari Breakout with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6"/>
              </a:rPr>
              <a:t>http://blog.jzhanson.com/blog/rl/project/2018/05/28/breakout.html</a:t>
            </a:r>
            <a:endParaRPr sz="800" u="sng">
              <a:solidFill>
                <a:schemeClr val="hlink"/>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a:solidFill>
                  <a:schemeClr val="dk1"/>
                </a:solidFill>
                <a:latin typeface="Lato Light"/>
                <a:ea typeface="Lato Light"/>
                <a:cs typeface="Lato Light"/>
                <a:sym typeface="Lato Light"/>
              </a:rPr>
              <a:t>ACCELERATED METHODS FOR DEEP REINFORCEMENT LEARNING</a:t>
            </a:r>
            <a:endParaRPr sz="8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GB" sz="800" u="sng">
                <a:solidFill>
                  <a:schemeClr val="hlink"/>
                </a:solidFill>
                <a:latin typeface="Lato Light"/>
                <a:ea typeface="Lato Light"/>
                <a:cs typeface="Lato Light"/>
                <a:sym typeface="Lato Light"/>
                <a:hlinkClick r:id="rId7"/>
              </a:rPr>
              <a:t>https://arxiv.org/pdf/1803.02811.pdf</a:t>
            </a:r>
            <a:endParaRPr sz="800" u="sng">
              <a:solidFill>
                <a:schemeClr val="hlink"/>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sz="800">
              <a:solidFill>
                <a:schemeClr val="dk1"/>
              </a:solidFill>
              <a:latin typeface="Lato Light"/>
              <a:ea typeface="Lato Light"/>
              <a:cs typeface="Lato Light"/>
              <a:sym typeface="Lato Light"/>
            </a:endParaRPr>
          </a:p>
        </p:txBody>
      </p:sp>
      <p:sp>
        <p:nvSpPr>
          <p:cNvPr id="506" name="Google Shape;506;p74"/>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Lato Light"/>
                <a:ea typeface="Lato Light"/>
                <a:cs typeface="Lato Light"/>
                <a:sym typeface="Lato Light"/>
              </a:rPr>
              <a:t>Bibliography</a:t>
            </a:r>
            <a:endParaRPr sz="1000">
              <a:latin typeface="Lato Light"/>
              <a:ea typeface="Lato Light"/>
              <a:cs typeface="Lato Light"/>
              <a:sym typeface="Lato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nvSpPr>
        <p:spPr>
          <a:xfrm>
            <a:off x="903100" y="0"/>
            <a:ext cx="73872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Questions?</a:t>
            </a:r>
            <a:endParaRPr sz="2200">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Increasingly used in the industry</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Rapidly growing learning resources</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We believe it has a bright future</a:t>
            </a:r>
            <a:endParaRPr sz="1200">
              <a:solidFill>
                <a:schemeClr val="dk1"/>
              </a:solidFill>
              <a:latin typeface="Lato Light"/>
              <a:ea typeface="Lato Light"/>
              <a:cs typeface="Lato Light"/>
              <a:sym typeface="Lato Light"/>
            </a:endParaRPr>
          </a:p>
        </p:txBody>
      </p:sp>
      <p:sp>
        <p:nvSpPr>
          <p:cNvPr id="95" name="Google Shape;95;p19"/>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
        <p:nvSpPr>
          <p:cNvPr id="101" name="Google Shape;101;p20"/>
          <p:cNvSpPr txBox="1"/>
          <p:nvPr/>
        </p:nvSpPr>
        <p:spPr>
          <a:xfrm>
            <a:off x="0" y="345600"/>
            <a:ext cx="9144000" cy="444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200">
                <a:latin typeface="Lato Light"/>
                <a:ea typeface="Lato Light"/>
                <a:cs typeface="Lato Light"/>
                <a:sym typeface="Lato Light"/>
              </a:rPr>
              <a:t>What did we achieve?</a:t>
            </a:r>
            <a:endParaRPr sz="2200">
              <a:latin typeface="Lato Light"/>
              <a:ea typeface="Lato Light"/>
              <a:cs typeface="Lato Light"/>
              <a:sym typeface="La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nvSpPr>
        <p:spPr>
          <a:xfrm>
            <a:off x="719675" y="359175"/>
            <a:ext cx="7740000" cy="44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Vanilla Policy Gradient</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Advantage Actor Critic</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Policy Proximal Optimization</a:t>
            </a:r>
            <a:endParaRPr sz="1200">
              <a:solidFill>
                <a:schemeClr val="dk1"/>
              </a:solidFill>
              <a:latin typeface="Lato Light"/>
              <a:ea typeface="Lato Light"/>
              <a:cs typeface="Lato Light"/>
              <a:sym typeface="Lato Light"/>
            </a:endParaRPr>
          </a:p>
          <a:p>
            <a:pPr indent="0" lvl="0" marL="0" rtl="0" algn="ctr">
              <a:lnSpc>
                <a:spcPct val="150000"/>
              </a:lnSpc>
              <a:spcBef>
                <a:spcPts val="0"/>
              </a:spcBef>
              <a:spcAft>
                <a:spcPts val="0"/>
              </a:spcAft>
              <a:buNone/>
            </a:pPr>
            <a:r>
              <a:rPr lang="en-GB" sz="1200">
                <a:solidFill>
                  <a:schemeClr val="dk1"/>
                </a:solidFill>
                <a:latin typeface="Lato Light"/>
                <a:ea typeface="Lato Light"/>
                <a:cs typeface="Lato Light"/>
                <a:sym typeface="Lato Light"/>
              </a:rPr>
              <a:t>The Atari Challenge</a:t>
            </a:r>
            <a:endParaRPr sz="1200">
              <a:solidFill>
                <a:schemeClr val="dk1"/>
              </a:solidFill>
              <a:latin typeface="Lato Light"/>
              <a:ea typeface="Lato Light"/>
              <a:cs typeface="Lato Light"/>
              <a:sym typeface="Lato Light"/>
            </a:endParaRPr>
          </a:p>
        </p:txBody>
      </p:sp>
      <p:sp>
        <p:nvSpPr>
          <p:cNvPr id="107" name="Google Shape;107;p21"/>
          <p:cNvSpPr txBox="1"/>
          <p:nvPr/>
        </p:nvSpPr>
        <p:spPr>
          <a:xfrm>
            <a:off x="84675" y="4790725"/>
            <a:ext cx="22647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Motivation of the Project</a:t>
            </a:r>
            <a:endParaRPr sz="10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0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000"/>
                                        <p:tgtEl>
                                          <p:spTgt spid="1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